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3" r:id="rId2"/>
  </p:sldMasterIdLst>
  <p:notesMasterIdLst>
    <p:notesMasterId r:id="rId43"/>
  </p:notesMasterIdLst>
  <p:handoutMasterIdLst>
    <p:handoutMasterId r:id="rId44"/>
  </p:handoutMasterIdLst>
  <p:sldIdLst>
    <p:sldId id="293" r:id="rId3"/>
    <p:sldId id="306" r:id="rId4"/>
    <p:sldId id="279" r:id="rId5"/>
    <p:sldId id="303" r:id="rId6"/>
    <p:sldId id="277" r:id="rId7"/>
    <p:sldId id="281" r:id="rId8"/>
    <p:sldId id="291" r:id="rId9"/>
    <p:sldId id="266" r:id="rId10"/>
    <p:sldId id="257" r:id="rId11"/>
    <p:sldId id="259" r:id="rId12"/>
    <p:sldId id="260" r:id="rId13"/>
    <p:sldId id="292" r:id="rId14"/>
    <p:sldId id="264" r:id="rId15"/>
    <p:sldId id="263" r:id="rId16"/>
    <p:sldId id="305" r:id="rId17"/>
    <p:sldId id="270" r:id="rId18"/>
    <p:sldId id="309" r:id="rId19"/>
    <p:sldId id="295" r:id="rId20"/>
    <p:sldId id="283" r:id="rId21"/>
    <p:sldId id="308" r:id="rId22"/>
    <p:sldId id="282" r:id="rId23"/>
    <p:sldId id="300" r:id="rId24"/>
    <p:sldId id="267" r:id="rId25"/>
    <p:sldId id="272" r:id="rId26"/>
    <p:sldId id="271" r:id="rId27"/>
    <p:sldId id="278" r:id="rId28"/>
    <p:sldId id="294" r:id="rId29"/>
    <p:sldId id="307" r:id="rId30"/>
    <p:sldId id="304" r:id="rId31"/>
    <p:sldId id="296" r:id="rId32"/>
    <p:sldId id="269" r:id="rId33"/>
    <p:sldId id="310" r:id="rId34"/>
    <p:sldId id="315" r:id="rId35"/>
    <p:sldId id="316" r:id="rId36"/>
    <p:sldId id="311" r:id="rId37"/>
    <p:sldId id="312" r:id="rId38"/>
    <p:sldId id="313" r:id="rId39"/>
    <p:sldId id="314" r:id="rId40"/>
    <p:sldId id="317" r:id="rId41"/>
    <p:sldId id="318" r:id="rId42"/>
  </p:sldIdLst>
  <p:sldSz cx="9144000" cy="6858000" type="screen4x3"/>
  <p:notesSz cx="6807200" cy="9939338"/>
  <p:custDataLst>
    <p:tags r:id="rId45"/>
  </p:custDataLst>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00FF"/>
    <a:srgbClr val="996600"/>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1471" autoAdjust="0"/>
    <p:restoredTop sz="37572" autoAdjust="0"/>
  </p:normalViewPr>
  <p:slideViewPr>
    <p:cSldViewPr>
      <p:cViewPr varScale="1">
        <p:scale>
          <a:sx n="18" d="100"/>
          <a:sy n="18" d="100"/>
        </p:scale>
        <p:origin x="-268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8" d="100"/>
        <a:sy n="98" d="100"/>
      </p:scale>
      <p:origin x="0" y="0"/>
    </p:cViewPr>
  </p:sorterViewPr>
  <p:notesViewPr>
    <p:cSldViewPr>
      <p:cViewPr>
        <p:scale>
          <a:sx n="60" d="100"/>
          <a:sy n="60" d="100"/>
        </p:scale>
        <p:origin x="-2506" y="1862"/>
      </p:cViewPr>
      <p:guideLst>
        <p:guide orient="horz" pos="3130"/>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a:defRPr sz="1200"/>
            </a:lvl1pPr>
          </a:lstStyle>
          <a:p>
            <a:fld id="{6C04D576-B373-430D-AA78-81D368B716A3}" type="datetimeFigureOut">
              <a:rPr lang="en-AU" smtClean="0"/>
              <a:t>14/11/2017</a:t>
            </a:fld>
            <a:endParaRPr lang="en-AU"/>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6038" y="9440863"/>
            <a:ext cx="2949575" cy="496887"/>
          </a:xfrm>
          <a:prstGeom prst="rect">
            <a:avLst/>
          </a:prstGeom>
        </p:spPr>
        <p:txBody>
          <a:bodyPr vert="horz" lIns="91440" tIns="45720" rIns="91440" bIns="45720" rtlCol="0" anchor="b"/>
          <a:lstStyle>
            <a:lvl1pPr algn="r">
              <a:defRPr sz="1200"/>
            </a:lvl1pPr>
          </a:lstStyle>
          <a:p>
            <a:fld id="{184DFA3D-272A-4201-A5DC-AE94AF6E8A24}" type="slidenum">
              <a:rPr lang="en-AU" smtClean="0"/>
              <a:t>‹#›</a:t>
            </a:fld>
            <a:endParaRPr lang="en-AU"/>
          </a:p>
        </p:txBody>
      </p:sp>
    </p:spTree>
    <p:extLst>
      <p:ext uri="{BB962C8B-B14F-4D97-AF65-F5344CB8AC3E}">
        <p14:creationId xmlns:p14="http://schemas.microsoft.com/office/powerpoint/2010/main" val="1131105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787" cy="49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AU"/>
          </a:p>
        </p:txBody>
      </p:sp>
      <p:sp>
        <p:nvSpPr>
          <p:cNvPr id="3075" name="Rectangle 3"/>
          <p:cNvSpPr>
            <a:spLocks noGrp="1" noChangeArrowheads="1"/>
          </p:cNvSpPr>
          <p:nvPr>
            <p:ph type="dt" idx="1"/>
          </p:nvPr>
        </p:nvSpPr>
        <p:spPr bwMode="auto">
          <a:xfrm>
            <a:off x="3855838" y="0"/>
            <a:ext cx="2949787" cy="49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AU"/>
          </a:p>
        </p:txBody>
      </p:sp>
      <p:sp>
        <p:nvSpPr>
          <p:cNvPr id="3076"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680720" y="4721186"/>
            <a:ext cx="5445760" cy="447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3078" name="Rectangle 6"/>
          <p:cNvSpPr>
            <a:spLocks noGrp="1" noChangeArrowheads="1"/>
          </p:cNvSpPr>
          <p:nvPr>
            <p:ph type="ftr" sz="quarter" idx="4"/>
          </p:nvPr>
        </p:nvSpPr>
        <p:spPr bwMode="auto">
          <a:xfrm>
            <a:off x="0" y="9440646"/>
            <a:ext cx="2949787" cy="49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AU"/>
          </a:p>
        </p:txBody>
      </p:sp>
      <p:sp>
        <p:nvSpPr>
          <p:cNvPr id="3079" name="Rectangle 7"/>
          <p:cNvSpPr>
            <a:spLocks noGrp="1" noChangeArrowheads="1"/>
          </p:cNvSpPr>
          <p:nvPr>
            <p:ph type="sldNum" sz="quarter" idx="5"/>
          </p:nvPr>
        </p:nvSpPr>
        <p:spPr bwMode="auto">
          <a:xfrm>
            <a:off x="3855838" y="9440646"/>
            <a:ext cx="2949787" cy="496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8AEAE2B-8484-40E3-AE22-E7CDA8F33797}" type="slidenum">
              <a:rPr lang="en-AU"/>
              <a:pPr/>
              <a:t>‹#›</a:t>
            </a:fld>
            <a:endParaRPr lang="en-AU"/>
          </a:p>
        </p:txBody>
      </p:sp>
    </p:spTree>
    <p:extLst>
      <p:ext uri="{BB962C8B-B14F-4D97-AF65-F5344CB8AC3E}">
        <p14:creationId xmlns:p14="http://schemas.microsoft.com/office/powerpoint/2010/main" val="7902978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fpq.com.au/publications/fsBrochures/Br_Sexual_Behaviours.php"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8038" y="571500"/>
            <a:ext cx="4967287" cy="3725863"/>
          </a:xfrm>
          <a:prstGeom prst="rect">
            <a:avLst/>
          </a:prstGeom>
        </p:spPr>
      </p:sp>
      <p:sp>
        <p:nvSpPr>
          <p:cNvPr id="3" name="Notes Placeholder 2"/>
          <p:cNvSpPr>
            <a:spLocks noGrp="1"/>
          </p:cNvSpPr>
          <p:nvPr>
            <p:ph type="body" idx="1"/>
          </p:nvPr>
        </p:nvSpPr>
        <p:spPr/>
        <p:txBody>
          <a:bodyPr/>
          <a:lstStyle/>
          <a:p>
            <a:endParaRPr lang="en-AU" u="sng" dirty="0" smtClean="0"/>
          </a:p>
        </p:txBody>
      </p:sp>
      <p:sp>
        <p:nvSpPr>
          <p:cNvPr id="8" name="Footer Placeholder 7"/>
          <p:cNvSpPr>
            <a:spLocks noGrp="1"/>
          </p:cNvSpPr>
          <p:nvPr>
            <p:ph type="ftr" sz="quarter" idx="10"/>
          </p:nvPr>
        </p:nvSpPr>
        <p:spPr>
          <a:xfrm>
            <a:off x="-152" y="9458470"/>
            <a:ext cx="4967751" cy="3726567"/>
          </a:xfrm>
        </p:spPr>
        <p:txBody>
          <a:bodyPr/>
          <a:lstStyle/>
          <a:p>
            <a:pPr>
              <a:defRPr/>
            </a:pPr>
            <a:r>
              <a:rPr lang="en-AU" dirty="0" smtClean="0"/>
              <a:t>Dept. of Education Complex Learning and Wellbeing (Child Protection)</a:t>
            </a:r>
            <a:endParaRPr lang="en-AU" dirty="0"/>
          </a:p>
        </p:txBody>
      </p:sp>
      <p:sp>
        <p:nvSpPr>
          <p:cNvPr id="9" name="Slide Number Placeholder 8"/>
          <p:cNvSpPr>
            <a:spLocks noGrp="1"/>
          </p:cNvSpPr>
          <p:nvPr>
            <p:ph type="sldNum" sz="quarter" idx="11"/>
          </p:nvPr>
        </p:nvSpPr>
        <p:spPr/>
        <p:txBody>
          <a:bodyPr/>
          <a:lstStyle/>
          <a:p>
            <a:pPr>
              <a:defRPr/>
            </a:pPr>
            <a:fld id="{458B4CDB-9BF0-4D2E-8803-91FC7B33D6BD}" type="slidenum">
              <a:rPr lang="en-AU" smtClean="0"/>
              <a:pPr>
                <a:defRPr/>
              </a:pPr>
              <a:t>1</a:t>
            </a:fld>
            <a:endParaRPr lang="en-AU" dirty="0"/>
          </a:p>
        </p:txBody>
      </p:sp>
      <p:sp>
        <p:nvSpPr>
          <p:cNvPr id="10" name="Header Placeholder 9"/>
          <p:cNvSpPr>
            <a:spLocks noGrp="1"/>
          </p:cNvSpPr>
          <p:nvPr>
            <p:ph type="hdr" sz="quarter" idx="12"/>
          </p:nvPr>
        </p:nvSpPr>
        <p:spPr/>
        <p:txBody>
          <a:bodyPr/>
          <a:lstStyle/>
          <a:p>
            <a:pPr>
              <a:defRPr/>
            </a:pPr>
            <a:endParaRPr lang="en-AU" dirty="0"/>
          </a:p>
        </p:txBody>
      </p:sp>
    </p:spTree>
    <p:extLst>
      <p:ext uri="{BB962C8B-B14F-4D97-AF65-F5344CB8AC3E}">
        <p14:creationId xmlns:p14="http://schemas.microsoft.com/office/powerpoint/2010/main" val="3209195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0720" y="4465613"/>
            <a:ext cx="5445760" cy="4472702"/>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altLang="en-US" sz="1200" b="1" i="0" u="none" strike="noStrike" kern="1200" cap="none" spc="0" normalizeH="0" baseline="0" noProof="0" dirty="0" smtClean="0">
              <a:ln>
                <a:noFill/>
              </a:ln>
              <a:solidFill>
                <a:srgbClr val="000000"/>
              </a:solidFill>
              <a:effectLst/>
              <a:uLnTx/>
              <a:uFillTx/>
              <a:latin typeface="Arial" pitchFamily="34" charset="0"/>
              <a:ea typeface="MS PGothic" pitchFamily="34" charset="-128"/>
            </a:endParaRPr>
          </a:p>
        </p:txBody>
      </p:sp>
      <p:sp>
        <p:nvSpPr>
          <p:cNvPr id="4" name="Slide Number Placeholder 3"/>
          <p:cNvSpPr>
            <a:spLocks noGrp="1"/>
          </p:cNvSpPr>
          <p:nvPr>
            <p:ph type="sldNum" sz="quarter" idx="10"/>
          </p:nvPr>
        </p:nvSpPr>
        <p:spPr/>
        <p:txBody>
          <a:bodyPr/>
          <a:lstStyle/>
          <a:p>
            <a:fld id="{D8AEAE2B-8484-40E3-AE22-E7CDA8F33797}" type="slidenum">
              <a:rPr lang="en-AU" smtClean="0"/>
              <a:pPr/>
              <a:t>10</a:t>
            </a:fld>
            <a:endParaRPr lang="en-AU"/>
          </a:p>
        </p:txBody>
      </p:sp>
    </p:spTree>
    <p:extLst>
      <p:ext uri="{BB962C8B-B14F-4D97-AF65-F5344CB8AC3E}">
        <p14:creationId xmlns:p14="http://schemas.microsoft.com/office/powerpoint/2010/main" val="3010395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11</a:t>
            </a:fld>
            <a:endParaRPr lang="en-AU"/>
          </a:p>
        </p:txBody>
      </p:sp>
    </p:spTree>
    <p:extLst>
      <p:ext uri="{BB962C8B-B14F-4D97-AF65-F5344CB8AC3E}">
        <p14:creationId xmlns:p14="http://schemas.microsoft.com/office/powerpoint/2010/main" val="793126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12</a:t>
            </a:fld>
            <a:endParaRPr lang="en-AU"/>
          </a:p>
        </p:txBody>
      </p:sp>
    </p:spTree>
    <p:extLst>
      <p:ext uri="{BB962C8B-B14F-4D97-AF65-F5344CB8AC3E}">
        <p14:creationId xmlns:p14="http://schemas.microsoft.com/office/powerpoint/2010/main" val="51505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13</a:t>
            </a:fld>
            <a:endParaRPr lang="en-AU"/>
          </a:p>
        </p:txBody>
      </p:sp>
    </p:spTree>
    <p:extLst>
      <p:ext uri="{BB962C8B-B14F-4D97-AF65-F5344CB8AC3E}">
        <p14:creationId xmlns:p14="http://schemas.microsoft.com/office/powerpoint/2010/main" val="3465675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14</a:t>
            </a:fld>
            <a:endParaRPr lang="en-AU"/>
          </a:p>
        </p:txBody>
      </p:sp>
    </p:spTree>
    <p:extLst>
      <p:ext uri="{BB962C8B-B14F-4D97-AF65-F5344CB8AC3E}">
        <p14:creationId xmlns:p14="http://schemas.microsoft.com/office/powerpoint/2010/main" val="181110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15</a:t>
            </a:fld>
            <a:endParaRPr lang="en-AU"/>
          </a:p>
        </p:txBody>
      </p:sp>
    </p:spTree>
    <p:extLst>
      <p:ext uri="{BB962C8B-B14F-4D97-AF65-F5344CB8AC3E}">
        <p14:creationId xmlns:p14="http://schemas.microsoft.com/office/powerpoint/2010/main" val="1186674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16</a:t>
            </a:fld>
            <a:endParaRPr lang="en-AU"/>
          </a:p>
        </p:txBody>
      </p:sp>
    </p:spTree>
    <p:extLst>
      <p:ext uri="{BB962C8B-B14F-4D97-AF65-F5344CB8AC3E}">
        <p14:creationId xmlns:p14="http://schemas.microsoft.com/office/powerpoint/2010/main" val="1516774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17</a:t>
            </a:fld>
            <a:endParaRPr lang="en-AU"/>
          </a:p>
        </p:txBody>
      </p:sp>
    </p:spTree>
    <p:extLst>
      <p:ext uri="{BB962C8B-B14F-4D97-AF65-F5344CB8AC3E}">
        <p14:creationId xmlns:p14="http://schemas.microsoft.com/office/powerpoint/2010/main" val="2995133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18</a:t>
            </a:fld>
            <a:endParaRPr lang="en-AU"/>
          </a:p>
        </p:txBody>
      </p:sp>
    </p:spTree>
    <p:extLst>
      <p:ext uri="{BB962C8B-B14F-4D97-AF65-F5344CB8AC3E}">
        <p14:creationId xmlns:p14="http://schemas.microsoft.com/office/powerpoint/2010/main" val="3037051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b="0" i="0" u="none" strike="noStrike" kern="1200" baseline="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D8AEAE2B-8484-40E3-AE22-E7CDA8F33797}" type="slidenum">
              <a:rPr lang="en-AU" smtClean="0"/>
              <a:pPr/>
              <a:t>19</a:t>
            </a:fld>
            <a:endParaRPr lang="en-AU"/>
          </a:p>
        </p:txBody>
      </p:sp>
    </p:spTree>
    <p:extLst>
      <p:ext uri="{BB962C8B-B14F-4D97-AF65-F5344CB8AC3E}">
        <p14:creationId xmlns:p14="http://schemas.microsoft.com/office/powerpoint/2010/main" val="3318646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2</a:t>
            </a:fld>
            <a:endParaRPr lang="en-AU"/>
          </a:p>
        </p:txBody>
      </p:sp>
    </p:spTree>
    <p:extLst>
      <p:ext uri="{BB962C8B-B14F-4D97-AF65-F5344CB8AC3E}">
        <p14:creationId xmlns:p14="http://schemas.microsoft.com/office/powerpoint/2010/main" val="306196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20</a:t>
            </a:fld>
            <a:endParaRPr lang="en-AU"/>
          </a:p>
        </p:txBody>
      </p:sp>
    </p:spTree>
    <p:extLst>
      <p:ext uri="{BB962C8B-B14F-4D97-AF65-F5344CB8AC3E}">
        <p14:creationId xmlns:p14="http://schemas.microsoft.com/office/powerpoint/2010/main" val="2039423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21</a:t>
            </a:fld>
            <a:endParaRPr lang="en-AU"/>
          </a:p>
        </p:txBody>
      </p:sp>
    </p:spTree>
    <p:extLst>
      <p:ext uri="{BB962C8B-B14F-4D97-AF65-F5344CB8AC3E}">
        <p14:creationId xmlns:p14="http://schemas.microsoft.com/office/powerpoint/2010/main" val="2834592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22</a:t>
            </a:fld>
            <a:endParaRPr lang="en-AU"/>
          </a:p>
        </p:txBody>
      </p:sp>
    </p:spTree>
    <p:extLst>
      <p:ext uri="{BB962C8B-B14F-4D97-AF65-F5344CB8AC3E}">
        <p14:creationId xmlns:p14="http://schemas.microsoft.com/office/powerpoint/2010/main" val="28836746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23</a:t>
            </a:fld>
            <a:endParaRPr lang="en-AU"/>
          </a:p>
        </p:txBody>
      </p:sp>
    </p:spTree>
    <p:extLst>
      <p:ext uri="{BB962C8B-B14F-4D97-AF65-F5344CB8AC3E}">
        <p14:creationId xmlns:p14="http://schemas.microsoft.com/office/powerpoint/2010/main" val="771565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24</a:t>
            </a:fld>
            <a:endParaRPr lang="en-AU"/>
          </a:p>
        </p:txBody>
      </p:sp>
    </p:spTree>
    <p:extLst>
      <p:ext uri="{BB962C8B-B14F-4D97-AF65-F5344CB8AC3E}">
        <p14:creationId xmlns:p14="http://schemas.microsoft.com/office/powerpoint/2010/main" val="21998961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25</a:t>
            </a:fld>
            <a:endParaRPr lang="en-AU"/>
          </a:p>
        </p:txBody>
      </p:sp>
    </p:spTree>
    <p:extLst>
      <p:ext uri="{BB962C8B-B14F-4D97-AF65-F5344CB8AC3E}">
        <p14:creationId xmlns:p14="http://schemas.microsoft.com/office/powerpoint/2010/main" val="1579070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26</a:t>
            </a:fld>
            <a:endParaRPr lang="en-AU"/>
          </a:p>
        </p:txBody>
      </p:sp>
    </p:spTree>
    <p:extLst>
      <p:ext uri="{BB962C8B-B14F-4D97-AF65-F5344CB8AC3E}">
        <p14:creationId xmlns:p14="http://schemas.microsoft.com/office/powerpoint/2010/main" val="17453677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27</a:t>
            </a:fld>
            <a:endParaRPr lang="en-AU"/>
          </a:p>
        </p:txBody>
      </p:sp>
    </p:spTree>
    <p:extLst>
      <p:ext uri="{BB962C8B-B14F-4D97-AF65-F5344CB8AC3E}">
        <p14:creationId xmlns:p14="http://schemas.microsoft.com/office/powerpoint/2010/main" val="3100033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eaLnBrk="0" hangingPunct="0">
              <a:lnSpc>
                <a:spcPct val="150000"/>
              </a:lnSpc>
              <a:spcBef>
                <a:spcPct val="0"/>
              </a:spcBef>
              <a:buNone/>
              <a:defRPr/>
            </a:pPr>
            <a:endParaRPr lang="en-AU" sz="1200" dirty="0" smtClean="0">
              <a:solidFill>
                <a:srgbClr val="000000"/>
              </a:solidFill>
              <a:ea typeface="ＭＳ Ｐゴシック" pitchFamily="96" charset="-128"/>
            </a:endParaRPr>
          </a:p>
        </p:txBody>
      </p:sp>
      <p:sp>
        <p:nvSpPr>
          <p:cNvPr id="4" name="Slide Number Placeholder 3"/>
          <p:cNvSpPr>
            <a:spLocks noGrp="1"/>
          </p:cNvSpPr>
          <p:nvPr>
            <p:ph type="sldNum" sz="quarter" idx="10"/>
          </p:nvPr>
        </p:nvSpPr>
        <p:spPr/>
        <p:txBody>
          <a:bodyPr/>
          <a:lstStyle/>
          <a:p>
            <a:fld id="{D8AEAE2B-8484-40E3-AE22-E7CDA8F33797}" type="slidenum">
              <a:rPr lang="en-AU" smtClean="0"/>
              <a:pPr/>
              <a:t>28</a:t>
            </a:fld>
            <a:endParaRPr lang="en-AU"/>
          </a:p>
        </p:txBody>
      </p:sp>
    </p:spTree>
    <p:extLst>
      <p:ext uri="{BB962C8B-B14F-4D97-AF65-F5344CB8AC3E}">
        <p14:creationId xmlns:p14="http://schemas.microsoft.com/office/powerpoint/2010/main" val="1147998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29</a:t>
            </a:fld>
            <a:endParaRPr lang="en-AU"/>
          </a:p>
        </p:txBody>
      </p:sp>
    </p:spTree>
    <p:extLst>
      <p:ext uri="{BB962C8B-B14F-4D97-AF65-F5344CB8AC3E}">
        <p14:creationId xmlns:p14="http://schemas.microsoft.com/office/powerpoint/2010/main" val="3092123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3</a:t>
            </a:fld>
            <a:endParaRPr lang="en-AU"/>
          </a:p>
        </p:txBody>
      </p:sp>
    </p:spTree>
    <p:extLst>
      <p:ext uri="{BB962C8B-B14F-4D97-AF65-F5344CB8AC3E}">
        <p14:creationId xmlns:p14="http://schemas.microsoft.com/office/powerpoint/2010/main" val="26182677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30</a:t>
            </a:fld>
            <a:endParaRPr lang="en-AU"/>
          </a:p>
        </p:txBody>
      </p:sp>
    </p:spTree>
    <p:extLst>
      <p:ext uri="{BB962C8B-B14F-4D97-AF65-F5344CB8AC3E}">
        <p14:creationId xmlns:p14="http://schemas.microsoft.com/office/powerpoint/2010/main" val="19199676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None/>
            </a:pPr>
            <a:r>
              <a:rPr lang="en-AU" sz="1200" dirty="0" smtClean="0">
                <a:solidFill>
                  <a:schemeClr val="tx2"/>
                </a:solidFill>
              </a:rPr>
              <a:t>QLD Family Planning Traffic Lights</a:t>
            </a:r>
          </a:p>
          <a:p>
            <a:r>
              <a:rPr lang="en-AU" sz="1200" dirty="0" smtClean="0">
                <a:hlinkClick r:id="rId3"/>
              </a:rPr>
              <a:t>http://www.fpq.com.au/publications/fsBrochures/Br_Sexual_Behaviours.php</a:t>
            </a:r>
            <a:endParaRPr lang="en-AU" sz="1200" dirty="0" smtClean="0"/>
          </a:p>
          <a:p>
            <a:endParaRPr lang="en-AU" sz="1200" dirty="0" smtClean="0"/>
          </a:p>
          <a:p>
            <a:r>
              <a:rPr lang="en-AU" dirty="0" smtClean="0"/>
              <a:t>http://www.true.org.au/</a:t>
            </a:r>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31</a:t>
            </a:fld>
            <a:endParaRPr lang="en-AU"/>
          </a:p>
        </p:txBody>
      </p:sp>
    </p:spTree>
    <p:extLst>
      <p:ext uri="{BB962C8B-B14F-4D97-AF65-F5344CB8AC3E}">
        <p14:creationId xmlns:p14="http://schemas.microsoft.com/office/powerpoint/2010/main" val="365888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QR Reader</a:t>
            </a:r>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32</a:t>
            </a:fld>
            <a:endParaRPr lang="en-AU"/>
          </a:p>
        </p:txBody>
      </p:sp>
    </p:spTree>
    <p:extLst>
      <p:ext uri="{BB962C8B-B14F-4D97-AF65-F5344CB8AC3E}">
        <p14:creationId xmlns:p14="http://schemas.microsoft.com/office/powerpoint/2010/main" val="35819735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33</a:t>
            </a:fld>
            <a:endParaRPr lang="en-AU"/>
          </a:p>
        </p:txBody>
      </p:sp>
    </p:spTree>
    <p:extLst>
      <p:ext uri="{BB962C8B-B14F-4D97-AF65-F5344CB8AC3E}">
        <p14:creationId xmlns:p14="http://schemas.microsoft.com/office/powerpoint/2010/main" val="2458520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34</a:t>
            </a:fld>
            <a:endParaRPr lang="en-AU"/>
          </a:p>
        </p:txBody>
      </p:sp>
    </p:spTree>
    <p:extLst>
      <p:ext uri="{BB962C8B-B14F-4D97-AF65-F5344CB8AC3E}">
        <p14:creationId xmlns:p14="http://schemas.microsoft.com/office/powerpoint/2010/main" val="16001315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8AEAE2B-8484-40E3-AE22-E7CDA8F33797}" type="slidenum">
              <a:rPr lang="en-AU" smtClean="0"/>
              <a:pPr/>
              <a:t>35</a:t>
            </a:fld>
            <a:endParaRPr lang="en-AU"/>
          </a:p>
        </p:txBody>
      </p:sp>
    </p:spTree>
    <p:extLst>
      <p:ext uri="{BB962C8B-B14F-4D97-AF65-F5344CB8AC3E}">
        <p14:creationId xmlns:p14="http://schemas.microsoft.com/office/powerpoint/2010/main" val="33653364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36</a:t>
            </a:fld>
            <a:endParaRPr lang="en-AU"/>
          </a:p>
        </p:txBody>
      </p:sp>
    </p:spTree>
    <p:extLst>
      <p:ext uri="{BB962C8B-B14F-4D97-AF65-F5344CB8AC3E}">
        <p14:creationId xmlns:p14="http://schemas.microsoft.com/office/powerpoint/2010/main" val="31195184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8AEAE2B-8484-40E3-AE22-E7CDA8F33797}" type="slidenum">
              <a:rPr lang="en-AU" smtClean="0"/>
              <a:pPr/>
              <a:t>37</a:t>
            </a:fld>
            <a:endParaRPr lang="en-AU"/>
          </a:p>
        </p:txBody>
      </p:sp>
    </p:spTree>
    <p:extLst>
      <p:ext uri="{BB962C8B-B14F-4D97-AF65-F5344CB8AC3E}">
        <p14:creationId xmlns:p14="http://schemas.microsoft.com/office/powerpoint/2010/main" val="6677636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8AEAE2B-8484-40E3-AE22-E7CDA8F33797}" type="slidenum">
              <a:rPr lang="en-AU" smtClean="0"/>
              <a:pPr/>
              <a:t>38</a:t>
            </a:fld>
            <a:endParaRPr lang="en-AU"/>
          </a:p>
        </p:txBody>
      </p:sp>
    </p:spTree>
    <p:extLst>
      <p:ext uri="{BB962C8B-B14F-4D97-AF65-F5344CB8AC3E}">
        <p14:creationId xmlns:p14="http://schemas.microsoft.com/office/powerpoint/2010/main" val="21718619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8AEAE2B-8484-40E3-AE22-E7CDA8F33797}" type="slidenum">
              <a:rPr lang="en-AU" smtClean="0"/>
              <a:pPr/>
              <a:t>39</a:t>
            </a:fld>
            <a:endParaRPr lang="en-AU"/>
          </a:p>
        </p:txBody>
      </p:sp>
    </p:spTree>
    <p:extLst>
      <p:ext uri="{BB962C8B-B14F-4D97-AF65-F5344CB8AC3E}">
        <p14:creationId xmlns:p14="http://schemas.microsoft.com/office/powerpoint/2010/main" val="3274943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AU" sz="1200" dirty="0" smtClean="0">
              <a:latin typeface="Arial" charset="0"/>
            </a:endParaRPr>
          </a:p>
        </p:txBody>
      </p:sp>
      <p:sp>
        <p:nvSpPr>
          <p:cNvPr id="4" name="Slide Number Placeholder 3"/>
          <p:cNvSpPr>
            <a:spLocks noGrp="1"/>
          </p:cNvSpPr>
          <p:nvPr>
            <p:ph type="sldNum" sz="quarter" idx="10"/>
          </p:nvPr>
        </p:nvSpPr>
        <p:spPr/>
        <p:txBody>
          <a:bodyPr/>
          <a:lstStyle/>
          <a:p>
            <a:fld id="{D8AEAE2B-8484-40E3-AE22-E7CDA8F33797}" type="slidenum">
              <a:rPr lang="en-AU" smtClean="0"/>
              <a:pPr/>
              <a:t>4</a:t>
            </a:fld>
            <a:endParaRPr lang="en-AU"/>
          </a:p>
        </p:txBody>
      </p:sp>
    </p:spTree>
    <p:extLst>
      <p:ext uri="{BB962C8B-B14F-4D97-AF65-F5344CB8AC3E}">
        <p14:creationId xmlns:p14="http://schemas.microsoft.com/office/powerpoint/2010/main" val="10416331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D8AEAE2B-8484-40E3-AE22-E7CDA8F33797}" type="slidenum">
              <a:rPr lang="en-AU" smtClean="0"/>
              <a:pPr/>
              <a:t>40</a:t>
            </a:fld>
            <a:endParaRPr lang="en-AU"/>
          </a:p>
        </p:txBody>
      </p:sp>
    </p:spTree>
    <p:extLst>
      <p:ext uri="{BB962C8B-B14F-4D97-AF65-F5344CB8AC3E}">
        <p14:creationId xmlns:p14="http://schemas.microsoft.com/office/powerpoint/2010/main" val="1379853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sz="1200" baseline="0" dirty="0" smtClean="0"/>
          </a:p>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5</a:t>
            </a:fld>
            <a:endParaRPr lang="en-AU"/>
          </a:p>
        </p:txBody>
      </p:sp>
    </p:spTree>
    <p:extLst>
      <p:ext uri="{BB962C8B-B14F-4D97-AF65-F5344CB8AC3E}">
        <p14:creationId xmlns:p14="http://schemas.microsoft.com/office/powerpoint/2010/main" val="415598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6</a:t>
            </a:fld>
            <a:endParaRPr lang="en-AU" dirty="0"/>
          </a:p>
        </p:txBody>
      </p:sp>
    </p:spTree>
    <p:extLst>
      <p:ext uri="{BB962C8B-B14F-4D97-AF65-F5344CB8AC3E}">
        <p14:creationId xmlns:p14="http://schemas.microsoft.com/office/powerpoint/2010/main" val="4009442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D8AEAE2B-8484-40E3-AE22-E7CDA8F33797}" type="slidenum">
              <a:rPr lang="en-AU" smtClean="0"/>
              <a:pPr/>
              <a:t>7</a:t>
            </a:fld>
            <a:endParaRPr lang="en-AU"/>
          </a:p>
        </p:txBody>
      </p:sp>
    </p:spTree>
    <p:extLst>
      <p:ext uri="{BB962C8B-B14F-4D97-AF65-F5344CB8AC3E}">
        <p14:creationId xmlns:p14="http://schemas.microsoft.com/office/powerpoint/2010/main" val="3062596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1" kern="1200" dirty="0" smtClean="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fld id="{D8AEAE2B-8484-40E3-AE22-E7CDA8F33797}" type="slidenum">
              <a:rPr lang="en-AU" smtClean="0"/>
              <a:pPr/>
              <a:t>8</a:t>
            </a:fld>
            <a:endParaRPr lang="en-AU" dirty="0"/>
          </a:p>
        </p:txBody>
      </p:sp>
    </p:spTree>
    <p:extLst>
      <p:ext uri="{BB962C8B-B14F-4D97-AF65-F5344CB8AC3E}">
        <p14:creationId xmlns:p14="http://schemas.microsoft.com/office/powerpoint/2010/main" val="2245682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79264" y="4537620"/>
            <a:ext cx="6120680" cy="5401717"/>
          </a:xfrm>
        </p:spPr>
        <p:txBody>
          <a:bodyPr/>
          <a:lstStyle/>
          <a:p>
            <a:endParaRPr lang="en-AU" dirty="0"/>
          </a:p>
        </p:txBody>
      </p:sp>
      <p:sp>
        <p:nvSpPr>
          <p:cNvPr id="4" name="Slide Number Placeholder 3"/>
          <p:cNvSpPr>
            <a:spLocks noGrp="1"/>
          </p:cNvSpPr>
          <p:nvPr>
            <p:ph type="sldNum" sz="quarter" idx="10"/>
          </p:nvPr>
        </p:nvSpPr>
        <p:spPr/>
        <p:txBody>
          <a:bodyPr/>
          <a:lstStyle/>
          <a:p>
            <a:fld id="{D8AEAE2B-8484-40E3-AE22-E7CDA8F33797}" type="slidenum">
              <a:rPr lang="en-AU" smtClean="0"/>
              <a:pPr/>
              <a:t>9</a:t>
            </a:fld>
            <a:endParaRPr lang="en-AU"/>
          </a:p>
        </p:txBody>
      </p:sp>
    </p:spTree>
    <p:extLst>
      <p:ext uri="{BB962C8B-B14F-4D97-AF65-F5344CB8AC3E}">
        <p14:creationId xmlns:p14="http://schemas.microsoft.com/office/powerpoint/2010/main" val="3335485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9699"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pPr lvl="0"/>
            <a:r>
              <a:rPr lang="en-AU" noProof="0" smtClean="0"/>
              <a:t>Click to edit Master subtitle style</a:t>
            </a:r>
          </a:p>
        </p:txBody>
      </p:sp>
      <p:sp>
        <p:nvSpPr>
          <p:cNvPr id="29698" name="Rectangle 2"/>
          <p:cNvSpPr>
            <a:spLocks noGrp="1" noChangeArrowheads="1"/>
          </p:cNvSpPr>
          <p:nvPr>
            <p:ph type="ctrTitle"/>
          </p:nvPr>
        </p:nvSpPr>
        <p:spPr>
          <a:xfrm>
            <a:off x="685800" y="2130425"/>
            <a:ext cx="7772400" cy="1470025"/>
          </a:xfrm>
          <a:prstGeom prst="rect">
            <a:avLst/>
          </a:prstGeom>
        </p:spPr>
        <p:txBody>
          <a:bodyPr/>
          <a:lstStyle>
            <a:lvl1pPr>
              <a:defRPr/>
            </a:lvl1pPr>
          </a:lstStyle>
          <a:p>
            <a:pPr lvl="0"/>
            <a:r>
              <a:rPr lang="en-AU" noProof="0" dirty="0" smtClean="0"/>
              <a:t>Click to edit Master title style</a:t>
            </a:r>
          </a:p>
        </p:txBody>
      </p:sp>
      <p:sp>
        <p:nvSpPr>
          <p:cNvPr id="29700"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endParaRPr lang="en-AU"/>
          </a:p>
        </p:txBody>
      </p:sp>
      <p:sp>
        <p:nvSpPr>
          <p:cNvPr id="29701"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endParaRPr lang="en-AU"/>
          </a:p>
        </p:txBody>
      </p:sp>
      <p:sp>
        <p:nvSpPr>
          <p:cNvPr id="29702" name="Rectangle 6"/>
          <p:cNvSpPr>
            <a:spLocks noGrp="1" noChangeArrowheads="1"/>
          </p:cNvSpPr>
          <p:nvPr>
            <p:ph type="sldNum" sz="quarter" idx="4"/>
          </p:nvPr>
        </p:nvSpPr>
        <p:spPr>
          <a:xfrm>
            <a:off x="6553200" y="6245225"/>
            <a:ext cx="2133600" cy="476250"/>
          </a:xfrm>
          <a:prstGeom prst="rect">
            <a:avLst/>
          </a:prstGeom>
        </p:spPr>
        <p:txBody>
          <a:bodyPr/>
          <a:lstStyle>
            <a:lvl1pPr>
              <a:defRPr/>
            </a:lvl1pPr>
          </a:lstStyle>
          <a:p>
            <a:fld id="{165906C8-8669-4F0E-8814-D5792212DE54}" type="slidenum">
              <a:rPr lang="en-AU"/>
              <a:pPr/>
              <a:t>‹#›</a:t>
            </a:fld>
            <a:endParaRPr lang="en-AU"/>
          </a:p>
        </p:txBody>
      </p:sp>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65672" t="23279" r="7335" b="5242"/>
          <a:stretch/>
        </p:blipFill>
        <p:spPr bwMode="auto">
          <a:xfrm>
            <a:off x="6362" y="1"/>
            <a:ext cx="9137638" cy="6860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3" name="Text Box 7"/>
          <p:cNvSpPr txBox="1">
            <a:spLocks noChangeArrowheads="1"/>
          </p:cNvSpPr>
          <p:nvPr userDrawn="1"/>
        </p:nvSpPr>
        <p:spPr bwMode="auto">
          <a:xfrm>
            <a:off x="5724525" y="5734050"/>
            <a:ext cx="2951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5175"/>
            <a:ext cx="8362950" cy="935038"/>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a:xfrm>
            <a:off x="539750" y="1916113"/>
            <a:ext cx="8280400" cy="3744912"/>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fld id="{CC95B1E2-9E9F-4A7D-900D-19B0FE51C2C2}" type="slidenum">
              <a:rPr lang="en-AU"/>
              <a:pPr/>
              <a:t>‹#›</a:t>
            </a:fld>
            <a:endParaRPr lang="en-AU"/>
          </a:p>
        </p:txBody>
      </p:sp>
    </p:spTree>
    <p:extLst>
      <p:ext uri="{BB962C8B-B14F-4D97-AF65-F5344CB8AC3E}">
        <p14:creationId xmlns:p14="http://schemas.microsoft.com/office/powerpoint/2010/main" val="415069005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9413" y="765175"/>
            <a:ext cx="2090737" cy="4895850"/>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765175"/>
            <a:ext cx="6119813" cy="489585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fld id="{EDFC37B8-00E8-48D2-A32F-05E46C8E04E0}" type="slidenum">
              <a:rPr lang="en-AU"/>
              <a:pPr/>
              <a:t>‹#›</a:t>
            </a:fld>
            <a:endParaRPr lang="en-AU"/>
          </a:p>
        </p:txBody>
      </p:sp>
    </p:spTree>
    <p:extLst>
      <p:ext uri="{BB962C8B-B14F-4D97-AF65-F5344CB8AC3E}">
        <p14:creationId xmlns:p14="http://schemas.microsoft.com/office/powerpoint/2010/main" val="288066954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p>
            <a:fld id="{417E8B39-2B78-4DF0-8C47-BB4E136BE974}" type="datetime1">
              <a:rPr lang="en-AU" smtClean="0">
                <a:solidFill>
                  <a:prstClr val="black">
                    <a:tint val="75000"/>
                  </a:prstClr>
                </a:solidFill>
              </a:rPr>
              <a:pPr/>
              <a:t>14/11/2017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086782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25DD85A-2DBE-48F0-90DE-C85CA22D87A2}" type="datetime1">
              <a:rPr lang="en-AU" smtClean="0">
                <a:solidFill>
                  <a:prstClr val="black">
                    <a:tint val="75000"/>
                  </a:prstClr>
                </a:solidFill>
              </a:rPr>
              <a:pPr/>
              <a:t>14/11/2017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72246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D69FBB-8DB3-4F03-B850-3E2E90630281}" type="datetime1">
              <a:rPr lang="en-AU" smtClean="0">
                <a:solidFill>
                  <a:prstClr val="black">
                    <a:tint val="75000"/>
                  </a:prstClr>
                </a:solidFill>
              </a:rPr>
              <a:pPr/>
              <a:t>14/11/2017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836505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53D67FE3-B3A0-44E6-B5BE-1C48AB474BA3}" type="datetime1">
              <a:rPr lang="en-AU" smtClean="0">
                <a:solidFill>
                  <a:prstClr val="black">
                    <a:tint val="75000"/>
                  </a:prstClr>
                </a:solidFill>
              </a:rPr>
              <a:pPr/>
              <a:t>14/11/2017</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826355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E4B477BF-0C61-4709-B9E8-BE939A5CA289}" type="datetime1">
              <a:rPr lang="en-AU" smtClean="0">
                <a:solidFill>
                  <a:prstClr val="black">
                    <a:tint val="75000"/>
                  </a:prstClr>
                </a:solidFill>
              </a:rPr>
              <a:pPr/>
              <a:t>14/11/2017</a:t>
            </a:fld>
            <a:endParaRPr lang="en-AU">
              <a:solidFill>
                <a:prstClr val="black">
                  <a:tint val="75000"/>
                </a:prstClr>
              </a:solidFill>
            </a:endParaRPr>
          </a:p>
        </p:txBody>
      </p:sp>
      <p:sp>
        <p:nvSpPr>
          <p:cNvPr id="8" name="Footer Placeholder 7"/>
          <p:cNvSpPr>
            <a:spLocks noGrp="1"/>
          </p:cNvSpPr>
          <p:nvPr>
            <p:ph type="ftr" sz="quarter" idx="11"/>
          </p:nvPr>
        </p:nvSpPr>
        <p:spPr/>
        <p:txBody>
          <a:bodyPr/>
          <a:lstStyle/>
          <a:p>
            <a:endParaRPr lang="en-AU">
              <a:solidFill>
                <a:prstClr val="black">
                  <a:tint val="75000"/>
                </a:prstClr>
              </a:solidFill>
            </a:endParaRPr>
          </a:p>
        </p:txBody>
      </p:sp>
      <p:sp>
        <p:nvSpPr>
          <p:cNvPr id="9" name="Slide Number Placeholder 8"/>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820611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94D793B-FC9F-4455-9E49-02F9495176A7}" type="datetime1">
              <a:rPr lang="en-AU" smtClean="0">
                <a:solidFill>
                  <a:prstClr val="black">
                    <a:tint val="75000"/>
                  </a:prstClr>
                </a:solidFill>
              </a:rPr>
              <a:pPr/>
              <a:t>14/11/2017</a:t>
            </a:fld>
            <a:endParaRPr lang="en-AU">
              <a:solidFill>
                <a:prstClr val="black">
                  <a:tint val="75000"/>
                </a:prstClr>
              </a:solidFill>
            </a:endParaRPr>
          </a:p>
        </p:txBody>
      </p:sp>
      <p:sp>
        <p:nvSpPr>
          <p:cNvPr id="4" name="Footer Placeholder 3"/>
          <p:cNvSpPr>
            <a:spLocks noGrp="1"/>
          </p:cNvSpPr>
          <p:nvPr>
            <p:ph type="ftr" sz="quarter" idx="11"/>
          </p:nvPr>
        </p:nvSpPr>
        <p:spPr/>
        <p:txBody>
          <a:bodyPr/>
          <a:lstStyle/>
          <a:p>
            <a:endParaRPr lang="en-AU">
              <a:solidFill>
                <a:prstClr val="black">
                  <a:tint val="75000"/>
                </a:prstClr>
              </a:solidFill>
            </a:endParaRPr>
          </a:p>
        </p:txBody>
      </p:sp>
      <p:sp>
        <p:nvSpPr>
          <p:cNvPr id="5" name="Slide Number Placeholder 4"/>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1927577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C3ECAC-125F-495E-A3BD-23CA57FE1F5A}" type="datetime1">
              <a:rPr lang="en-AU" smtClean="0">
                <a:solidFill>
                  <a:prstClr val="black">
                    <a:tint val="75000"/>
                  </a:prstClr>
                </a:solidFill>
              </a:rPr>
              <a:pPr/>
              <a:t>14/11/2017</a:t>
            </a:fld>
            <a:endParaRPr lang="en-AU">
              <a:solidFill>
                <a:prstClr val="black">
                  <a:tint val="75000"/>
                </a:prstClr>
              </a:solidFill>
            </a:endParaRPr>
          </a:p>
        </p:txBody>
      </p:sp>
      <p:sp>
        <p:nvSpPr>
          <p:cNvPr id="3" name="Footer Placeholder 2"/>
          <p:cNvSpPr>
            <a:spLocks noGrp="1"/>
          </p:cNvSpPr>
          <p:nvPr>
            <p:ph type="ftr" sz="quarter" idx="11"/>
          </p:nvPr>
        </p:nvSpPr>
        <p:spPr/>
        <p:txBody>
          <a:bodyPr/>
          <a:lstStyle/>
          <a:p>
            <a:endParaRPr lang="en-AU">
              <a:solidFill>
                <a:prstClr val="black">
                  <a:tint val="75000"/>
                </a:prstClr>
              </a:solidFill>
            </a:endParaRPr>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2929473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897800-6A04-4161-A7EB-A1497237174E}" type="datetime1">
              <a:rPr lang="en-AU" smtClean="0">
                <a:solidFill>
                  <a:prstClr val="black">
                    <a:tint val="75000"/>
                  </a:prstClr>
                </a:solidFill>
              </a:rPr>
              <a:pPr/>
              <a:t>14/11/2017</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620365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5175"/>
            <a:ext cx="8362950" cy="935038"/>
          </a:xfrm>
          <a:prstGeom prst="rect">
            <a:avLst/>
          </a:prstGeom>
        </p:spPr>
        <p:txBody>
          <a:bodyPr/>
          <a:lstStyle/>
          <a:p>
            <a:r>
              <a:rPr lang="en-US" smtClean="0"/>
              <a:t>Click to edit Master title style</a:t>
            </a:r>
            <a:endParaRPr lang="en-AU"/>
          </a:p>
        </p:txBody>
      </p:sp>
      <p:sp>
        <p:nvSpPr>
          <p:cNvPr id="3" name="Content Placeholder 2"/>
          <p:cNvSpPr>
            <a:spLocks noGrp="1"/>
          </p:cNvSpPr>
          <p:nvPr>
            <p:ph idx="1"/>
          </p:nvPr>
        </p:nvSpPr>
        <p:spPr>
          <a:xfrm>
            <a:off x="539750" y="1916113"/>
            <a:ext cx="8280400" cy="37449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fld id="{AEA2A055-DEFD-4783-AB28-0A0A0B8530B2}" type="slidenum">
              <a:rPr lang="en-AU"/>
              <a:pPr/>
              <a:t>‹#›</a:t>
            </a:fld>
            <a:endParaRPr lang="en-AU"/>
          </a:p>
        </p:txBody>
      </p:sp>
    </p:spTree>
    <p:extLst>
      <p:ext uri="{BB962C8B-B14F-4D97-AF65-F5344CB8AC3E}">
        <p14:creationId xmlns:p14="http://schemas.microsoft.com/office/powerpoint/2010/main" val="140100217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84A4AE4-CD4F-48E3-B872-FC7655503FC6}" type="datetime1">
              <a:rPr lang="en-AU" smtClean="0">
                <a:solidFill>
                  <a:prstClr val="black">
                    <a:tint val="75000"/>
                  </a:prstClr>
                </a:solidFill>
              </a:rPr>
              <a:pPr/>
              <a:t>14/11/2017</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459795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93310D8-2B5B-4F06-9A0F-87248C99AB1C}" type="datetime1">
              <a:rPr lang="en-AU" smtClean="0">
                <a:solidFill>
                  <a:prstClr val="black">
                    <a:tint val="75000"/>
                  </a:prstClr>
                </a:solidFill>
              </a:rPr>
              <a:pPr/>
              <a:t>14/11/2017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092214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B3BB0FA-1AD9-47C6-904C-7296D639599E}" type="datetime1">
              <a:rPr lang="en-AU" smtClean="0">
                <a:solidFill>
                  <a:prstClr val="black">
                    <a:tint val="75000"/>
                  </a:prstClr>
                </a:solidFill>
              </a:rPr>
              <a:pPr/>
              <a:t>14/11/2017</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380307A3-BB88-4CD2-A9A4-9F7CD772ED2D}" type="slidenum">
              <a:rPr lang="en-AU" smtClean="0">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3211684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8"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Date Placeholder 3"/>
          <p:cNvSpPr>
            <a:spLocks noGrp="1"/>
          </p:cNvSpPr>
          <p:nvPr>
            <p:ph type="dt" sz="half" idx="10"/>
          </p:nvPr>
        </p:nvSpPr>
        <p:spPr/>
        <p:txBody>
          <a:bodyPr/>
          <a:lstStyle>
            <a:lvl1pPr>
              <a:defRPr/>
            </a:lvl1pPr>
          </a:lstStyle>
          <a:p>
            <a:fld id="{6E4BF250-6218-4E41-97C4-23D1379578B3}" type="datetimeFigureOut">
              <a:rPr lang="en-US"/>
              <a:pPr/>
              <a:t>11/14/2017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F35CCEC-C391-432F-AEA1-A5FA2B00D3FF}" type="slidenum">
              <a:rPr lang="en-US"/>
              <a:pPr/>
              <a:t>‹#›</a:t>
            </a:fld>
            <a:endParaRPr lang="en-US"/>
          </a:p>
        </p:txBody>
      </p:sp>
      <p:sp>
        <p:nvSpPr>
          <p:cNvPr id="7" name="Content Placeholder 2"/>
          <p:cNvSpPr>
            <a:spLocks noGrp="1"/>
          </p:cNvSpPr>
          <p:nvPr userDrawn="1"/>
        </p:nvSpPr>
        <p:spPr>
          <a:xfrm>
            <a:off x="457200" y="1578284"/>
            <a:ext cx="8229600" cy="4393229"/>
          </a:xfrm>
          <a:prstGeom prst="rect">
            <a:avLst/>
          </a:prstGeom>
        </p:spPr>
        <p:txBody>
          <a:bodyPr vert="horz" lIns="95782" tIns="47891" rIns="95782" bIns="47891" rtlCol="0">
            <a:normAutofit/>
          </a:bodyPr>
          <a:lstStyle>
            <a:lvl1pPr marL="342900" indent="-342900" algn="l" defTabSz="457200" rtl="0" eaLnBrk="1" latinLnBrk="0" hangingPunct="1">
              <a:spcBef>
                <a:spcPct val="20000"/>
              </a:spcBef>
              <a:buFont typeface="Arial"/>
              <a:buChar char="•"/>
              <a:defRPr sz="3200" kern="1200">
                <a:solidFill>
                  <a:schemeClr val="tx2">
                    <a:lumMod val="50000"/>
                  </a:schemeClr>
                </a:solidFill>
                <a:latin typeface="Arial" pitchFamily="34" charset="0"/>
                <a:ea typeface="+mn-ea"/>
                <a:cs typeface="Arial" pitchFamily="34" charset="0"/>
              </a:defRPr>
            </a:lvl1pPr>
            <a:lvl2pPr marL="742950" indent="-285750" algn="l" defTabSz="457200" rtl="0" eaLnBrk="1" latinLnBrk="0" hangingPunct="1">
              <a:spcBef>
                <a:spcPct val="20000"/>
              </a:spcBef>
              <a:buFont typeface="Arial"/>
              <a:buChar char="–"/>
              <a:defRPr sz="2800" kern="1200">
                <a:solidFill>
                  <a:schemeClr val="tx2">
                    <a:lumMod val="50000"/>
                  </a:schemeClr>
                </a:solidFill>
                <a:latin typeface="Arial" pitchFamily="34" charset="0"/>
                <a:ea typeface="+mn-ea"/>
                <a:cs typeface="Arial" pitchFamily="34" charset="0"/>
              </a:defRPr>
            </a:lvl2pPr>
            <a:lvl3pPr marL="1143000" indent="-228600" algn="l" defTabSz="457200" rtl="0" eaLnBrk="1" latinLnBrk="0" hangingPunct="1">
              <a:spcBef>
                <a:spcPct val="20000"/>
              </a:spcBef>
              <a:buFont typeface="Arial"/>
              <a:buChar char="•"/>
              <a:defRPr sz="2400" kern="1200">
                <a:solidFill>
                  <a:schemeClr val="tx2">
                    <a:lumMod val="50000"/>
                  </a:schemeClr>
                </a:solidFill>
                <a:latin typeface="Arial" pitchFamily="34" charset="0"/>
                <a:ea typeface="+mn-ea"/>
                <a:cs typeface="Arial" pitchFamily="34" charset="0"/>
              </a:defRPr>
            </a:lvl3pPr>
            <a:lvl4pPr marL="1600200" indent="-228600" algn="l" defTabSz="457200" rtl="0" eaLnBrk="1" latinLnBrk="0" hangingPunct="1">
              <a:spcBef>
                <a:spcPct val="20000"/>
              </a:spcBef>
              <a:buFont typeface="Arial"/>
              <a:buChar char="–"/>
              <a:defRPr sz="2000" kern="1200">
                <a:solidFill>
                  <a:schemeClr val="tx2">
                    <a:lumMod val="50000"/>
                  </a:schemeClr>
                </a:solidFill>
                <a:latin typeface="Arial" pitchFamily="34" charset="0"/>
                <a:ea typeface="+mn-ea"/>
                <a:cs typeface="Arial" pitchFamily="34" charset="0"/>
              </a:defRPr>
            </a:lvl4pPr>
            <a:lvl5pPr marL="2057400" indent="-228600" algn="l" defTabSz="457200" rtl="0" eaLnBrk="1" latinLnBrk="0" hangingPunct="1">
              <a:spcBef>
                <a:spcPct val="20000"/>
              </a:spcBef>
              <a:buFont typeface="Arial"/>
              <a:buChar char="»"/>
              <a:defRPr sz="2000" kern="1200">
                <a:solidFill>
                  <a:schemeClr val="tx2">
                    <a:lumMod val="50000"/>
                  </a:schemeClr>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solidFill>
                  <a:srgbClr val="1F497D">
                    <a:lumMod val="50000"/>
                  </a:srgbClr>
                </a:solidFill>
              </a:rPr>
              <a:t>Text here</a:t>
            </a:r>
          </a:p>
          <a:p>
            <a:pPr lvl="1"/>
            <a:r>
              <a:rPr lang="en-US" dirty="0" smtClean="0">
                <a:solidFill>
                  <a:srgbClr val="1F497D">
                    <a:lumMod val="50000"/>
                  </a:srgbClr>
                </a:solidFill>
              </a:rPr>
              <a:t>Text here</a:t>
            </a:r>
          </a:p>
          <a:p>
            <a:pPr lvl="2"/>
            <a:r>
              <a:rPr lang="en-US" dirty="0" smtClean="0">
                <a:solidFill>
                  <a:srgbClr val="1F497D">
                    <a:lumMod val="50000"/>
                  </a:srgbClr>
                </a:solidFill>
              </a:rPr>
              <a:t>Text here</a:t>
            </a:r>
            <a:endParaRPr lang="en-AU" dirty="0">
              <a:solidFill>
                <a:srgbClr val="1F497D">
                  <a:lumMod val="50000"/>
                </a:srgbClr>
              </a:solidFill>
            </a:endParaRPr>
          </a:p>
        </p:txBody>
      </p:sp>
      <p:sp>
        <p:nvSpPr>
          <p:cNvPr id="10" name="Title 1"/>
          <p:cNvSpPr>
            <a:spLocks noGrp="1"/>
          </p:cNvSpPr>
          <p:nvPr>
            <p:ph type="title" idx="4294967295"/>
          </p:nvPr>
        </p:nvSpPr>
        <p:spPr>
          <a:xfrm>
            <a:off x="536575" y="71438"/>
            <a:ext cx="8229600" cy="1143000"/>
          </a:xfrm>
        </p:spPr>
        <p:txBody>
          <a:bodyPr/>
          <a:lstStyle/>
          <a:p>
            <a:pPr algn="l" eaLnBrk="1" hangingPunct="1"/>
            <a:r>
              <a:rPr lang="en-US" sz="3700" b="1" dirty="0" smtClean="0">
                <a:solidFill>
                  <a:schemeClr val="bg1"/>
                </a:solidFill>
                <a:latin typeface="Arial" pitchFamily="34" charset="0"/>
                <a:cs typeface="Arial" pitchFamily="34" charset="0"/>
              </a:rPr>
              <a:t>Heading</a:t>
            </a:r>
          </a:p>
        </p:txBody>
      </p:sp>
    </p:spTree>
    <p:extLst>
      <p:ext uri="{BB962C8B-B14F-4D97-AF65-F5344CB8AC3E}">
        <p14:creationId xmlns:p14="http://schemas.microsoft.com/office/powerpoint/2010/main" val="26744545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fld id="{A3A25AB5-EBCF-432A-BB6B-20567FD59C50}" type="slidenum">
              <a:rPr lang="en-AU"/>
              <a:pPr/>
              <a:t>‹#›</a:t>
            </a:fld>
            <a:endParaRPr lang="en-AU"/>
          </a:p>
        </p:txBody>
      </p:sp>
    </p:spTree>
    <p:extLst>
      <p:ext uri="{BB962C8B-B14F-4D97-AF65-F5344CB8AC3E}">
        <p14:creationId xmlns:p14="http://schemas.microsoft.com/office/powerpoint/2010/main" val="1352876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5175"/>
            <a:ext cx="8362950" cy="935038"/>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539750" y="1916113"/>
            <a:ext cx="4064000" cy="37449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756150" y="1916113"/>
            <a:ext cx="4064000" cy="374491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17317468-4660-4632-83BE-0CC2253292F6}" type="slidenum">
              <a:rPr lang="en-AU"/>
              <a:pPr/>
              <a:t>‹#›</a:t>
            </a:fld>
            <a:endParaRPr lang="en-AU"/>
          </a:p>
        </p:txBody>
      </p:sp>
    </p:spTree>
    <p:extLst>
      <p:ext uri="{BB962C8B-B14F-4D97-AF65-F5344CB8AC3E}">
        <p14:creationId xmlns:p14="http://schemas.microsoft.com/office/powerpoint/2010/main" val="149868259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8" name="Footer Placeholder 7"/>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9" name="Slide Number Placeholder 8"/>
          <p:cNvSpPr>
            <a:spLocks noGrp="1"/>
          </p:cNvSpPr>
          <p:nvPr>
            <p:ph type="sldNum" sz="quarter" idx="12"/>
          </p:nvPr>
        </p:nvSpPr>
        <p:spPr>
          <a:xfrm>
            <a:off x="6553200" y="6245225"/>
            <a:ext cx="2133600" cy="476250"/>
          </a:xfrm>
          <a:prstGeom prst="rect">
            <a:avLst/>
          </a:prstGeom>
        </p:spPr>
        <p:txBody>
          <a:bodyPr/>
          <a:lstStyle>
            <a:lvl1pPr>
              <a:defRPr/>
            </a:lvl1pPr>
          </a:lstStyle>
          <a:p>
            <a:fld id="{33B847A1-D46C-4DE3-9C9B-DA90E9E07E32}" type="slidenum">
              <a:rPr lang="en-AU"/>
              <a:pPr/>
              <a:t>‹#›</a:t>
            </a:fld>
            <a:endParaRPr lang="en-AU"/>
          </a:p>
        </p:txBody>
      </p:sp>
    </p:spTree>
    <p:extLst>
      <p:ext uri="{BB962C8B-B14F-4D97-AF65-F5344CB8AC3E}">
        <p14:creationId xmlns:p14="http://schemas.microsoft.com/office/powerpoint/2010/main" val="36688474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65175"/>
            <a:ext cx="8362950" cy="935038"/>
          </a:xfrm>
          <a:prstGeom prst="rect">
            <a:avLst/>
          </a:prstGeom>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vl1pPr>
          </a:lstStyle>
          <a:p>
            <a:endParaRPr lang="en-AU" dirty="0"/>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5" name="Slide Number Placeholder 4"/>
          <p:cNvSpPr>
            <a:spLocks noGrp="1"/>
          </p:cNvSpPr>
          <p:nvPr>
            <p:ph type="sldNum" sz="quarter" idx="12"/>
          </p:nvPr>
        </p:nvSpPr>
        <p:spPr>
          <a:xfrm>
            <a:off x="6553200" y="6245225"/>
            <a:ext cx="2133600" cy="476250"/>
          </a:xfrm>
          <a:prstGeom prst="rect">
            <a:avLst/>
          </a:prstGeom>
        </p:spPr>
        <p:txBody>
          <a:bodyPr/>
          <a:lstStyle>
            <a:lvl1pPr>
              <a:defRPr/>
            </a:lvl1pPr>
          </a:lstStyle>
          <a:p>
            <a:fld id="{51093A8B-B4BE-498B-8AFC-F553F7047595}" type="slidenum">
              <a:rPr lang="en-AU"/>
              <a:pPr/>
              <a:t>‹#›</a:t>
            </a:fld>
            <a:endParaRPr lang="en-AU"/>
          </a:p>
        </p:txBody>
      </p:sp>
    </p:spTree>
    <p:extLst>
      <p:ext uri="{BB962C8B-B14F-4D97-AF65-F5344CB8AC3E}">
        <p14:creationId xmlns:p14="http://schemas.microsoft.com/office/powerpoint/2010/main" val="13813073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453335"/>
            <a:ext cx="2133600" cy="268139"/>
          </a:xfrm>
          <a:prstGeom prst="rect">
            <a:avLst/>
          </a:prstGeom>
        </p:spPr>
        <p:txBody>
          <a:bodyPr/>
          <a:lstStyle>
            <a:lvl1pPr>
              <a:defRPr/>
            </a:lvl1pPr>
          </a:lstStyle>
          <a:p>
            <a:endParaRPr lang="en-AU" dirty="0"/>
          </a:p>
        </p:txBody>
      </p:sp>
      <p:sp>
        <p:nvSpPr>
          <p:cNvPr id="3" name="Footer Placeholder 2"/>
          <p:cNvSpPr>
            <a:spLocks noGrp="1"/>
          </p:cNvSpPr>
          <p:nvPr>
            <p:ph type="ftr" sz="quarter" idx="11"/>
          </p:nvPr>
        </p:nvSpPr>
        <p:spPr>
          <a:xfrm>
            <a:off x="3124200" y="6453335"/>
            <a:ext cx="2895600" cy="268139"/>
          </a:xfrm>
          <a:prstGeom prst="rect">
            <a:avLst/>
          </a:prstGeom>
        </p:spPr>
        <p:txBody>
          <a:bodyPr/>
          <a:lstStyle>
            <a:lvl1pPr>
              <a:defRPr/>
            </a:lvl1pPr>
          </a:lstStyle>
          <a:p>
            <a:endParaRPr lang="en-AU" dirty="0"/>
          </a:p>
        </p:txBody>
      </p:sp>
      <p:sp>
        <p:nvSpPr>
          <p:cNvPr id="4" name="Slide Number Placeholder 3"/>
          <p:cNvSpPr>
            <a:spLocks noGrp="1"/>
          </p:cNvSpPr>
          <p:nvPr>
            <p:ph type="sldNum" sz="quarter" idx="12"/>
          </p:nvPr>
        </p:nvSpPr>
        <p:spPr>
          <a:xfrm>
            <a:off x="6553200" y="6453335"/>
            <a:ext cx="2133600" cy="268139"/>
          </a:xfrm>
          <a:prstGeom prst="rect">
            <a:avLst/>
          </a:prstGeom>
        </p:spPr>
        <p:txBody>
          <a:bodyPr/>
          <a:lstStyle>
            <a:lvl1pPr>
              <a:defRPr/>
            </a:lvl1pPr>
          </a:lstStyle>
          <a:p>
            <a:fld id="{F869037B-32D8-4CBB-9064-EAEFC4760FF4}" type="slidenum">
              <a:rPr lang="en-AU"/>
              <a:pPr/>
              <a:t>‹#›</a:t>
            </a:fld>
            <a:endParaRPr lang="en-AU" dirty="0"/>
          </a:p>
        </p:txBody>
      </p:sp>
    </p:spTree>
    <p:extLst>
      <p:ext uri="{BB962C8B-B14F-4D97-AF65-F5344CB8AC3E}">
        <p14:creationId xmlns:p14="http://schemas.microsoft.com/office/powerpoint/2010/main" val="25298604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88D3ADF6-7755-485F-9890-E0082F54BFAB}" type="slidenum">
              <a:rPr lang="en-AU"/>
              <a:pPr/>
              <a:t>‹#›</a:t>
            </a:fld>
            <a:endParaRPr lang="en-AU"/>
          </a:p>
        </p:txBody>
      </p:sp>
    </p:spTree>
    <p:extLst>
      <p:ext uri="{BB962C8B-B14F-4D97-AF65-F5344CB8AC3E}">
        <p14:creationId xmlns:p14="http://schemas.microsoft.com/office/powerpoint/2010/main" val="269288477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AU"/>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endParaRPr lang="en-AU"/>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07F12107-84D8-4793-8C09-C0F01DE93CFF}" type="slidenum">
              <a:rPr lang="en-AU"/>
              <a:pPr/>
              <a:t>‹#›</a:t>
            </a:fld>
            <a:endParaRPr lang="en-AU"/>
          </a:p>
        </p:txBody>
      </p:sp>
    </p:spTree>
    <p:extLst>
      <p:ext uri="{BB962C8B-B14F-4D97-AF65-F5344CB8AC3E}">
        <p14:creationId xmlns:p14="http://schemas.microsoft.com/office/powerpoint/2010/main" val="14207060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2535" name="Text Box 7"/>
          <p:cNvSpPr txBox="1">
            <a:spLocks noChangeArrowheads="1"/>
          </p:cNvSpPr>
          <p:nvPr userDrawn="1"/>
        </p:nvSpPr>
        <p:spPr bwMode="auto">
          <a:xfrm>
            <a:off x="5724525" y="5734050"/>
            <a:ext cx="2951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p>
        </p:txBody>
      </p:sp>
      <p:pic>
        <p:nvPicPr>
          <p:cNvPr id="2050" name="Picture 2"/>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l="65672" t="23279" r="7335" b="5242"/>
          <a:stretch/>
        </p:blipFill>
        <p:spPr bwMode="auto">
          <a:xfrm>
            <a:off x="6362" y="-5813"/>
            <a:ext cx="9137638" cy="6865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Placeholder 2"/>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223148A6-6B9F-4DFD-8DA9-0582FF97CC3E}" type="datetime1">
              <a:rPr lang="en-AU" smtClean="0">
                <a:solidFill>
                  <a:prstClr val="black">
                    <a:tint val="75000"/>
                  </a:prstClr>
                </a:solidFill>
                <a:latin typeface="Calibri"/>
              </a:rPr>
              <a:pPr fontAlgn="auto">
                <a:spcBef>
                  <a:spcPts val="0"/>
                </a:spcBef>
                <a:spcAft>
                  <a:spcPts val="0"/>
                </a:spcAft>
              </a:pPr>
              <a:t>14/11/2017</a:t>
            </a:fld>
            <a:endParaRPr lang="en-AU">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AU">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80307A3-BB88-4CD2-A9A4-9F7CD772ED2D}" type="slidenum">
              <a:rPr lang="en-AU" smtClean="0">
                <a:solidFill>
                  <a:prstClr val="black">
                    <a:tint val="75000"/>
                  </a:prstClr>
                </a:solidFill>
                <a:latin typeface="Calibri"/>
              </a:rPr>
              <a:pPr fontAlgn="auto">
                <a:spcBef>
                  <a:spcPts val="0"/>
                </a:spcBef>
                <a:spcAft>
                  <a:spcPts val="0"/>
                </a:spcAft>
              </a:pPr>
              <a:t>‹#›</a:t>
            </a:fld>
            <a:endParaRPr lang="en-AU">
              <a:solidFill>
                <a:prstClr val="black">
                  <a:tint val="75000"/>
                </a:prstClr>
              </a:solidFill>
              <a:latin typeface="Calibri"/>
            </a:endParaRPr>
          </a:p>
        </p:txBody>
      </p:sp>
    </p:spTree>
    <p:extLst>
      <p:ext uri="{BB962C8B-B14F-4D97-AF65-F5344CB8AC3E}">
        <p14:creationId xmlns:p14="http://schemas.microsoft.com/office/powerpoint/2010/main" val="242951296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hdr="0" ftr="0" dt="0"/>
  <p:txStyles>
    <p:titleStyle>
      <a:lvl1pPr algn="l" defTabSz="914400" rtl="0" eaLnBrk="1" latinLnBrk="0" hangingPunct="1">
        <a:spcBef>
          <a:spcPct val="0"/>
        </a:spcBef>
        <a:buNone/>
        <a:defRPr sz="44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1124744"/>
            <a:ext cx="9180512" cy="5040560"/>
          </a:xfrm>
          <a:prstGeom prst="rect">
            <a:avLst/>
          </a:prstGeom>
        </p:spPr>
      </p:pic>
      <p:pic>
        <p:nvPicPr>
          <p:cNvPr id="5"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093" y="0"/>
            <a:ext cx="23368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5091261"/>
            <a:ext cx="7772400" cy="1362075"/>
          </a:xfrm>
        </p:spPr>
        <p:txBody>
          <a:bodyPr>
            <a:normAutofit fontScale="90000"/>
          </a:bodyPr>
          <a:lstStyle/>
          <a:p>
            <a:pPr algn="ctr"/>
            <a:r>
              <a:rPr lang="en-AU" sz="2700" dirty="0" smtClean="0"/>
              <a:t>Identifying and responding to harmful sexual behaviours</a:t>
            </a:r>
            <a:br>
              <a:rPr lang="en-AU" sz="2700" dirty="0" smtClean="0"/>
            </a:br>
            <a:r>
              <a:rPr lang="en-AU" sz="2200" dirty="0" smtClean="0"/>
              <a:t>Megan Rimes </a:t>
            </a:r>
            <a:br>
              <a:rPr lang="en-AU" sz="2200" dirty="0" smtClean="0"/>
            </a:br>
            <a:r>
              <a:rPr lang="en-AU" sz="2200" dirty="0" smtClean="0"/>
              <a:t>SPA Conference September 2017</a:t>
            </a:r>
            <a:r>
              <a:rPr lang="en-AU" sz="2800" dirty="0" smtClean="0"/>
              <a:t/>
            </a:r>
            <a:br>
              <a:rPr lang="en-AU" sz="2800" dirty="0" smtClean="0"/>
            </a:br>
            <a:endParaRPr lang="en-AU" sz="2800" dirty="0"/>
          </a:p>
        </p:txBody>
      </p:sp>
    </p:spTree>
    <p:extLst>
      <p:ext uri="{BB962C8B-B14F-4D97-AF65-F5344CB8AC3E}">
        <p14:creationId xmlns:p14="http://schemas.microsoft.com/office/powerpoint/2010/main" val="2214915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fontScale="90000"/>
          </a:bodyPr>
          <a:lstStyle/>
          <a:p>
            <a:r>
              <a:rPr lang="en-AU" dirty="0" smtClean="0"/>
              <a:t>Traffic Lights Framework </a:t>
            </a:r>
            <a:br>
              <a:rPr lang="en-AU" dirty="0" smtClean="0"/>
            </a:br>
            <a:r>
              <a:rPr lang="en-AU" sz="4000" dirty="0" smtClean="0"/>
              <a:t>True</a:t>
            </a:r>
            <a:r>
              <a:rPr lang="en-AU" dirty="0" smtClean="0"/>
              <a:t>  (</a:t>
            </a:r>
            <a:r>
              <a:rPr lang="en-AU" sz="3100" dirty="0" smtClean="0"/>
              <a:t>Formerl</a:t>
            </a:r>
            <a:r>
              <a:rPr lang="en-AU" sz="3200" dirty="0" smtClean="0"/>
              <a:t>y, </a:t>
            </a:r>
            <a:r>
              <a:rPr lang="en-AU" sz="3100" dirty="0" smtClean="0"/>
              <a:t>Family Planning Queen</a:t>
            </a:r>
            <a:r>
              <a:rPr lang="en-AU" sz="2700" dirty="0" smtClean="0"/>
              <a:t>sland)</a:t>
            </a:r>
            <a:endParaRPr lang="en-AU" sz="2700" dirty="0"/>
          </a:p>
        </p:txBody>
      </p:sp>
      <p:pic>
        <p:nvPicPr>
          <p:cNvPr id="6" name="Picture 2"/>
          <p:cNvPicPr>
            <a:picLocks noChangeAspect="1" noChangeArrowheads="1"/>
          </p:cNvPicPr>
          <p:nvPr/>
        </p:nvPicPr>
        <p:blipFill>
          <a:blip r:embed="rId3"/>
          <a:srcRect/>
          <a:stretch>
            <a:fillRect/>
          </a:stretch>
        </p:blipFill>
        <p:spPr bwMode="auto">
          <a:xfrm>
            <a:off x="7492555" y="1340768"/>
            <a:ext cx="1759965" cy="2664296"/>
          </a:xfrm>
          <a:prstGeom prst="rect">
            <a:avLst/>
          </a:prstGeom>
          <a:noFill/>
          <a:ln>
            <a:noFill/>
          </a:ln>
          <a:effectLst>
            <a:outerShdw blurRad="63500" dist="38099"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412776"/>
            <a:ext cx="8349286"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4276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80"/>
            <a:ext cx="8362950" cy="719609"/>
          </a:xfrm>
        </p:spPr>
        <p:txBody>
          <a:bodyPr>
            <a:normAutofit fontScale="90000"/>
          </a:bodyPr>
          <a:lstStyle/>
          <a:p>
            <a:r>
              <a:rPr lang="en-AU" dirty="0" smtClean="0"/>
              <a:t>Normal   Behaviour</a:t>
            </a:r>
            <a:endParaRPr lang="en-AU" dirty="0"/>
          </a:p>
        </p:txBody>
      </p:sp>
      <p:sp>
        <p:nvSpPr>
          <p:cNvPr id="3" name="Content Placeholder 2"/>
          <p:cNvSpPr>
            <a:spLocks noGrp="1"/>
          </p:cNvSpPr>
          <p:nvPr>
            <p:ph idx="1"/>
          </p:nvPr>
        </p:nvSpPr>
        <p:spPr/>
        <p:txBody>
          <a:bodyPr>
            <a:normAutofit/>
          </a:bodyPr>
          <a:lstStyle/>
          <a:p>
            <a:pPr eaLnBrk="1" hangingPunct="1">
              <a:lnSpc>
                <a:spcPct val="90000"/>
              </a:lnSpc>
            </a:pPr>
            <a:r>
              <a:rPr lang="en-AU" altLang="en-US" sz="2800" dirty="0"/>
              <a:t>Most occurs between children who are friends.</a:t>
            </a:r>
          </a:p>
          <a:p>
            <a:pPr eaLnBrk="1" hangingPunct="1">
              <a:lnSpc>
                <a:spcPct val="90000"/>
              </a:lnSpc>
            </a:pPr>
            <a:r>
              <a:rPr lang="en-AU" altLang="en-US" sz="2800" dirty="0"/>
              <a:t>Shouldn't take over their whole playtime.</a:t>
            </a:r>
          </a:p>
          <a:p>
            <a:pPr eaLnBrk="1" hangingPunct="1">
              <a:lnSpc>
                <a:spcPct val="90000"/>
              </a:lnSpc>
            </a:pPr>
            <a:r>
              <a:rPr lang="en-AU" altLang="en-US" sz="2800" dirty="0"/>
              <a:t>Do not worry if it occurs: </a:t>
            </a:r>
          </a:p>
          <a:p>
            <a:pPr lvl="1" eaLnBrk="1" hangingPunct="1">
              <a:lnSpc>
                <a:spcPct val="90000"/>
              </a:lnSpc>
            </a:pPr>
            <a:r>
              <a:rPr lang="en-AU" altLang="en-US" dirty="0">
                <a:ea typeface="MS PGothic" pitchFamily="34" charset="-128"/>
              </a:rPr>
              <a:t>between children of similar age, size and development</a:t>
            </a:r>
          </a:p>
          <a:p>
            <a:pPr lvl="1" eaLnBrk="1" hangingPunct="1">
              <a:lnSpc>
                <a:spcPct val="90000"/>
              </a:lnSpc>
            </a:pPr>
            <a:r>
              <a:rPr lang="en-AU" altLang="en-US" dirty="0">
                <a:ea typeface="MS PGothic" pitchFamily="34" charset="-128"/>
              </a:rPr>
              <a:t>Child is not being forced to do something they do not want to do</a:t>
            </a:r>
          </a:p>
          <a:p>
            <a:pPr lvl="1" eaLnBrk="1" hangingPunct="1">
              <a:lnSpc>
                <a:spcPct val="90000"/>
              </a:lnSpc>
            </a:pPr>
            <a:r>
              <a:rPr lang="en-AU" altLang="en-US" dirty="0">
                <a:ea typeface="MS PGothic" pitchFamily="34" charset="-128"/>
              </a:rPr>
              <a:t>If they</a:t>
            </a:r>
            <a:r>
              <a:rPr lang="ja-JP" altLang="en-AU" dirty="0">
                <a:ea typeface="MS PGothic" pitchFamily="34" charset="-128"/>
              </a:rPr>
              <a:t>’</a:t>
            </a:r>
            <a:r>
              <a:rPr lang="en-AU" altLang="ja-JP" dirty="0"/>
              <a:t>re not doing things that children that age don</a:t>
            </a:r>
            <a:r>
              <a:rPr lang="en-AU" altLang="ja-JP" dirty="0">
                <a:ea typeface="MS PGothic" pitchFamily="34" charset="-128"/>
              </a:rPr>
              <a:t>’</a:t>
            </a:r>
            <a:r>
              <a:rPr lang="en-AU" altLang="ja-JP" dirty="0"/>
              <a:t>t usually know </a:t>
            </a:r>
            <a:r>
              <a:rPr lang="en-AU" altLang="ja-JP" dirty="0" smtClean="0"/>
              <a:t>about.</a:t>
            </a:r>
            <a:endParaRPr lang="en-AU" alt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1052737"/>
            <a:ext cx="1189805"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7458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80307A3-BB88-4CD2-A9A4-9F7CD772ED2D}" type="slidenum">
              <a:rPr lang="en-AU" smtClean="0">
                <a:solidFill>
                  <a:prstClr val="black">
                    <a:tint val="75000"/>
                  </a:prstClr>
                </a:solidFill>
              </a:rPr>
              <a:pPr/>
              <a:t>12</a:t>
            </a:fld>
            <a:endParaRPr lang="en-AU">
              <a:solidFill>
                <a:prstClr val="black">
                  <a:tint val="75000"/>
                </a:prstClr>
              </a:solidFill>
            </a:endParaRPr>
          </a:p>
        </p:txBody>
      </p:sp>
      <p:sp>
        <p:nvSpPr>
          <p:cNvPr id="3" name="Rectangle 2"/>
          <p:cNvSpPr>
            <a:spLocks noGrp="1" noChangeArrowheads="1"/>
          </p:cNvSpPr>
          <p:nvPr/>
        </p:nvSpPr>
        <p:spPr bwMode="auto">
          <a:xfrm>
            <a:off x="-1" y="1196752"/>
            <a:ext cx="9037639"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lr>
                <a:schemeClr val="tx2"/>
              </a:buClr>
              <a:buFont typeface="Wingdings" pitchFamily="2" charset="2"/>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757477"/>
              </a:buClr>
              <a:buFont typeface="Wingdings" pitchFamily="2" charset="2"/>
              <a:buChar char="§"/>
              <a:defRPr sz="26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Font typeface="Wingdings"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757477"/>
              </a:buClr>
              <a:buFont typeface="Wingdings" pitchFamily="2" charset="2"/>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Font typeface="Wingdings"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r>
              <a:rPr kumimoji="0" lang="en-AU" altLang="en-US" b="0" i="0" u="none" strike="noStrike" kern="1200" cap="none" spc="0" normalizeH="0" baseline="0" noProof="0" dirty="0" smtClean="0">
                <a:ln>
                  <a:noFill/>
                </a:ln>
                <a:effectLst/>
                <a:uLnTx/>
                <a:uFillTx/>
                <a:latin typeface="Arial"/>
                <a:cs typeface="Arial" pitchFamily="34" charset="0"/>
              </a:rPr>
              <a:t>Sexual behaviours interfere with the mutual play relationship.</a:t>
            </a:r>
          </a:p>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r>
              <a:rPr kumimoji="0" lang="en-AU" altLang="en-US" b="0" i="0" u="none" strike="noStrike" kern="1200" cap="none" spc="0" normalizeH="0" baseline="0" noProof="0" dirty="0" smtClean="0">
                <a:ln>
                  <a:noFill/>
                </a:ln>
                <a:effectLst/>
                <a:uLnTx/>
                <a:uFillTx/>
                <a:latin typeface="Arial"/>
                <a:cs typeface="Arial" pitchFamily="34" charset="0"/>
              </a:rPr>
              <a:t>Engaged in by children of different ages or developmental levels.</a:t>
            </a:r>
          </a:p>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r>
              <a:rPr kumimoji="0" lang="en-AU" altLang="en-US" b="0" i="0" u="none" strike="noStrike" kern="1200" cap="none" spc="0" normalizeH="0" baseline="0" noProof="0" dirty="0" smtClean="0">
                <a:ln>
                  <a:noFill/>
                </a:ln>
                <a:effectLst/>
                <a:uLnTx/>
                <a:uFillTx/>
                <a:latin typeface="Arial"/>
                <a:cs typeface="Arial" pitchFamily="34" charset="0"/>
              </a:rPr>
              <a:t>Eliciting </a:t>
            </a:r>
            <a:r>
              <a:rPr kumimoji="0" lang="en-AU" altLang="en-US" b="0" i="0" u="none" strike="noStrike" kern="1200" cap="none" spc="0" normalizeH="0" baseline="0" noProof="0" dirty="0">
                <a:ln>
                  <a:noFill/>
                </a:ln>
                <a:effectLst/>
                <a:uLnTx/>
                <a:uFillTx/>
                <a:latin typeface="Arial"/>
                <a:cs typeface="Arial" pitchFamily="34" charset="0"/>
              </a:rPr>
              <a:t>complaints from other children and /or adversely affecting other children.</a:t>
            </a:r>
          </a:p>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r>
              <a:rPr kumimoji="0" lang="en-AU" altLang="en-US" b="0" i="0" u="none" strike="noStrike" kern="1200" cap="none" spc="0" normalizeH="0" baseline="0" noProof="0" dirty="0" smtClean="0">
                <a:ln>
                  <a:noFill/>
                </a:ln>
                <a:effectLst/>
                <a:uLnTx/>
                <a:uFillTx/>
                <a:latin typeface="Arial"/>
                <a:cs typeface="Arial" pitchFamily="34" charset="0"/>
              </a:rPr>
              <a:t>Too much knowledge about sexuality and behaviour more consistent with adult sexual expression.</a:t>
            </a:r>
          </a:p>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r>
              <a:rPr kumimoji="0" lang="en-AU" altLang="en-US" b="0" i="0" u="none" strike="noStrike" kern="1200" cap="none" spc="0" normalizeH="0" baseline="0" noProof="0" dirty="0" smtClean="0">
                <a:ln>
                  <a:noFill/>
                </a:ln>
                <a:effectLst/>
                <a:uLnTx/>
                <a:uFillTx/>
                <a:latin typeface="Arial"/>
                <a:cs typeface="Arial" pitchFamily="34" charset="0"/>
              </a:rPr>
              <a:t>Significantly different than other same-age children.</a:t>
            </a:r>
          </a:p>
          <a:p>
            <a:pPr eaLnBrk="1" hangingPunct="1">
              <a:lnSpc>
                <a:spcPct val="110000"/>
              </a:lnSpc>
              <a:spcBef>
                <a:spcPts val="0"/>
              </a:spcBef>
              <a:buClr>
                <a:srgbClr val="464E56"/>
              </a:buClr>
              <a:defRPr/>
            </a:pPr>
            <a:r>
              <a:rPr lang="en-AU" dirty="0">
                <a:latin typeface="Arial" panose="020B0604020202020204" pitchFamily="34" charset="0"/>
                <a:cs typeface="Arial" panose="020B0604020202020204" pitchFamily="34" charset="0"/>
              </a:rPr>
              <a:t>Continue in spite of consistent and clear requests to stop.</a:t>
            </a:r>
          </a:p>
          <a:p>
            <a:pPr marL="342900" marR="0" lvl="0" indent="-342900" algn="l" defTabSz="914400" rtl="0" eaLnBrk="1" fontAlgn="base" latinLnBrk="0" hangingPunct="1">
              <a:lnSpc>
                <a:spcPct val="110000"/>
              </a:lnSpc>
              <a:spcBef>
                <a:spcPts val="0"/>
              </a:spcBef>
              <a:spcAft>
                <a:spcPct val="0"/>
              </a:spcAft>
              <a:buClr>
                <a:srgbClr val="464E56"/>
              </a:buClr>
              <a:buSzTx/>
              <a:buFont typeface="Wingdings" pitchFamily="2" charset="2"/>
              <a:buChar char="§"/>
              <a:tabLst/>
              <a:defRPr/>
            </a:pPr>
            <a:endParaRPr kumimoji="0" lang="en-AU" altLang="en-US" b="0" i="0" u="none" strike="noStrike" kern="1200" cap="none" spc="0" normalizeH="0" baseline="0" noProof="0" dirty="0" smtClean="0">
              <a:ln>
                <a:noFill/>
              </a:ln>
              <a:effectLst/>
              <a:uLnTx/>
              <a:uFillTx/>
              <a:latin typeface="Arial"/>
              <a:cs typeface="Arial" pitchFamily="34" charset="0"/>
            </a:endParaRPr>
          </a:p>
          <a:p>
            <a:pPr marL="342900" marR="0" lvl="0" indent="-342900" algn="l" defTabSz="914400" rtl="0" eaLnBrk="1" fontAlgn="base" latinLnBrk="0" hangingPunct="1">
              <a:lnSpc>
                <a:spcPct val="90000"/>
              </a:lnSpc>
              <a:spcBef>
                <a:spcPct val="20000"/>
              </a:spcBef>
              <a:spcAft>
                <a:spcPct val="0"/>
              </a:spcAft>
              <a:buClr>
                <a:srgbClr val="464E56"/>
              </a:buClr>
              <a:buSzTx/>
              <a:buFont typeface="Wingdings" pitchFamily="2" charset="2"/>
              <a:buChar char="§"/>
              <a:tabLst/>
              <a:defRPr/>
            </a:pPr>
            <a:endParaRPr kumimoji="0" lang="en-AU" altLang="en-US" b="0" i="0" u="none" strike="noStrike" kern="1200" cap="none" spc="0" normalizeH="0" baseline="0" noProof="0" dirty="0" smtClean="0">
              <a:ln>
                <a:noFill/>
              </a:ln>
              <a:solidFill>
                <a:srgbClr val="464E56"/>
              </a:solidFill>
              <a:effectLst/>
              <a:uLnTx/>
              <a:uFillTx/>
              <a:latin typeface="Arial"/>
              <a:cs typeface="Arial" pitchFamily="34" charset="0"/>
            </a:endParaRPr>
          </a:p>
          <a:p>
            <a:pPr marL="342900" marR="0" lvl="0" indent="-342900" algn="l" defTabSz="914400" rtl="0" eaLnBrk="1" fontAlgn="base" latinLnBrk="0" hangingPunct="1">
              <a:lnSpc>
                <a:spcPct val="80000"/>
              </a:lnSpc>
              <a:spcBef>
                <a:spcPct val="20000"/>
              </a:spcBef>
              <a:spcAft>
                <a:spcPct val="0"/>
              </a:spcAft>
              <a:buClr>
                <a:srgbClr val="464E56"/>
              </a:buClr>
              <a:buSzTx/>
              <a:buFont typeface="Wingdings" pitchFamily="2" charset="2"/>
              <a:buChar char="§"/>
              <a:tabLst/>
              <a:defRPr/>
            </a:pPr>
            <a:endParaRPr kumimoji="0" lang="en-AU" altLang="en-US" b="0" i="0" u="none" strike="noStrike" kern="1200" cap="none" spc="0" normalizeH="0" baseline="0" noProof="0" dirty="0" smtClean="0">
              <a:ln>
                <a:noFill/>
              </a:ln>
              <a:solidFill>
                <a:srgbClr val="464E56"/>
              </a:solidFill>
              <a:effectLst/>
              <a:uLnTx/>
              <a:uFillTx/>
              <a:latin typeface="Arial"/>
            </a:endParaRPr>
          </a:p>
        </p:txBody>
      </p:sp>
      <p:sp>
        <p:nvSpPr>
          <p:cNvPr id="5" name="Title 1"/>
          <p:cNvSpPr txBox="1">
            <a:spLocks/>
          </p:cNvSpPr>
          <p:nvPr/>
        </p:nvSpPr>
        <p:spPr>
          <a:xfrm>
            <a:off x="457200" y="274638"/>
            <a:ext cx="8229600" cy="1143000"/>
          </a:xfrm>
          <a:prstGeom prst="rect">
            <a:avLst/>
          </a:prstGeom>
        </p:spPr>
        <p:txBody>
          <a:bodyPr/>
          <a:lstStyle>
            <a:lvl1pPr algn="l" defTabSz="914400" rtl="0" eaLnBrk="1" latinLnBrk="0" hangingPunct="1">
              <a:spcBef>
                <a:spcPct val="0"/>
              </a:spcBef>
              <a:buNone/>
              <a:defRPr sz="4400" kern="1200">
                <a:solidFill>
                  <a:schemeClr val="bg1"/>
                </a:solidFill>
                <a:latin typeface="Arial" pitchFamily="34" charset="0"/>
                <a:ea typeface="+mj-ea"/>
                <a:cs typeface="Arial" pitchFamily="34" charset="0"/>
              </a:defRPr>
            </a:lvl1pPr>
          </a:lstStyle>
          <a:p>
            <a:pPr fontAlgn="auto">
              <a:spcAft>
                <a:spcPts val="0"/>
              </a:spcAft>
            </a:pPr>
            <a:r>
              <a:rPr lang="en-AU" smtClean="0"/>
              <a:t>Concerning Behaviours </a:t>
            </a:r>
            <a:endParaRPr lang="en-AU"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68568" y="1053883"/>
            <a:ext cx="1069071" cy="2303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38273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Harmful Sexual Behaviours</a:t>
            </a:r>
            <a:endParaRPr lang="en-AU" dirty="0"/>
          </a:p>
        </p:txBody>
      </p:sp>
      <p:sp>
        <p:nvSpPr>
          <p:cNvPr id="4" name="Rectangle 3"/>
          <p:cNvSpPr>
            <a:spLocks noGrp="1" noChangeArrowheads="1"/>
          </p:cNvSpPr>
          <p:nvPr>
            <p:ph idx="1"/>
          </p:nvPr>
        </p:nvSpPr>
        <p:spPr>
          <a:xfrm>
            <a:off x="0" y="1412776"/>
            <a:ext cx="9540552" cy="4968552"/>
          </a:xfrm>
        </p:spPr>
        <p:txBody>
          <a:bodyPr>
            <a:normAutofit fontScale="92500" lnSpcReduction="10000"/>
          </a:bodyPr>
          <a:lstStyle/>
          <a:p>
            <a:pPr eaLnBrk="1" hangingPunct="1"/>
            <a:r>
              <a:rPr lang="en-AU" sz="3000" dirty="0" smtClean="0"/>
              <a:t>Behaviours which cause physical injury or           emotional distress to self or others.</a:t>
            </a:r>
          </a:p>
          <a:p>
            <a:pPr eaLnBrk="1" hangingPunct="1"/>
            <a:r>
              <a:rPr lang="en-AU" sz="3000" dirty="0" smtClean="0"/>
              <a:t>Eliciting complaints from other children and /or  adversely affecting other children.</a:t>
            </a:r>
          </a:p>
          <a:p>
            <a:r>
              <a:rPr lang="en-AU" sz="3000" dirty="0"/>
              <a:t>The child/young person views it as a problem</a:t>
            </a:r>
          </a:p>
          <a:p>
            <a:pPr eaLnBrk="1" hangingPunct="1"/>
            <a:r>
              <a:rPr lang="en-AU" sz="3000" dirty="0" smtClean="0"/>
              <a:t>When verbal and /or physical expressions of anger precede, follow or accompany the sexual behaviour.</a:t>
            </a:r>
          </a:p>
          <a:p>
            <a:pPr eaLnBrk="1" hangingPunct="1"/>
            <a:r>
              <a:rPr lang="en-AU" sz="3000" dirty="0" smtClean="0"/>
              <a:t>Use distorted logic to justify their sexual actions</a:t>
            </a:r>
          </a:p>
          <a:p>
            <a:r>
              <a:rPr lang="en-AU" sz="3000" dirty="0" smtClean="0"/>
              <a:t>Progress </a:t>
            </a:r>
            <a:r>
              <a:rPr lang="en-AU" sz="3000" dirty="0"/>
              <a:t>in </a:t>
            </a:r>
            <a:r>
              <a:rPr lang="en-AU" sz="3000" dirty="0" smtClean="0"/>
              <a:t>frequency, intensity or intrusiveness</a:t>
            </a:r>
          </a:p>
          <a:p>
            <a:pPr lvl="0"/>
            <a:r>
              <a:rPr lang="en-AU" sz="3000" dirty="0"/>
              <a:t>Children use sex to hurt </a:t>
            </a:r>
            <a:r>
              <a:rPr lang="en-AU" sz="3000" dirty="0" smtClean="0"/>
              <a:t>others (</a:t>
            </a:r>
            <a:r>
              <a:rPr lang="en-AU" sz="2600" dirty="0" err="1" smtClean="0">
                <a:solidFill>
                  <a:prstClr val="black"/>
                </a:solidFill>
              </a:rPr>
              <a:t>Cavenagh</a:t>
            </a:r>
            <a:r>
              <a:rPr lang="en-AU" sz="2600" dirty="0" smtClean="0">
                <a:solidFill>
                  <a:prstClr val="black"/>
                </a:solidFill>
              </a:rPr>
              <a:t>-Johnson 2004)</a:t>
            </a:r>
            <a:endParaRPr lang="en-AU" sz="2600" dirty="0">
              <a:solidFill>
                <a:prstClr val="black"/>
              </a:solidFill>
            </a:endParaRPr>
          </a:p>
          <a:p>
            <a:pPr marL="0" indent="0">
              <a:buNone/>
            </a:pPr>
            <a:r>
              <a:rPr lang="en-AU" sz="2800" dirty="0" smtClean="0"/>
              <a:t>   </a:t>
            </a:r>
            <a:endParaRPr lang="en-AU" sz="2800" dirty="0" smtClean="0">
              <a:cs typeface="Arial" pitchFamily="34" charset="0"/>
            </a:endParaRPr>
          </a:p>
          <a:p>
            <a:pPr eaLnBrk="1" hangingPunct="1"/>
            <a:endParaRPr lang="en-AU" sz="2800" dirty="0" smtClean="0">
              <a:cs typeface="Arial" pitchFamily="34" charset="0"/>
            </a:endParaRPr>
          </a:p>
          <a:p>
            <a:pPr marL="0" indent="0" eaLnBrk="1" hangingPunct="1">
              <a:lnSpc>
                <a:spcPct val="80000"/>
              </a:lnSpc>
              <a:buNone/>
            </a:pPr>
            <a:endParaRPr lang="en-AU" sz="2400" dirty="0" smtClean="0">
              <a:solidFill>
                <a:schemeClr val="tx2"/>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99392"/>
            <a:ext cx="1512168"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58209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Harmful Behaviours</a:t>
            </a:r>
            <a:endParaRPr lang="en-AU" dirty="0"/>
          </a:p>
        </p:txBody>
      </p:sp>
      <p:sp>
        <p:nvSpPr>
          <p:cNvPr id="4" name="Rectangle 3"/>
          <p:cNvSpPr>
            <a:spLocks noGrp="1" noChangeArrowheads="1"/>
          </p:cNvSpPr>
          <p:nvPr>
            <p:ph idx="1"/>
          </p:nvPr>
        </p:nvSpPr>
        <p:spPr>
          <a:xfrm>
            <a:off x="0" y="1196752"/>
            <a:ext cx="9612560" cy="5112568"/>
          </a:xfrm>
        </p:spPr>
        <p:txBody>
          <a:bodyPr>
            <a:noAutofit/>
          </a:bodyPr>
          <a:lstStyle/>
          <a:p>
            <a:pPr eaLnBrk="1" hangingPunct="1"/>
            <a:r>
              <a:rPr lang="en-AU" sz="2800" dirty="0" smtClean="0"/>
              <a:t>Directed at adults who feel uncomfortable</a:t>
            </a:r>
          </a:p>
          <a:p>
            <a:pPr marL="0" indent="0" eaLnBrk="1" hangingPunct="1">
              <a:buNone/>
            </a:pPr>
            <a:r>
              <a:rPr lang="en-AU" sz="2800" dirty="0"/>
              <a:t> </a:t>
            </a:r>
            <a:r>
              <a:rPr lang="en-AU" sz="2800" dirty="0" smtClean="0"/>
              <a:t>    receiving them.</a:t>
            </a:r>
          </a:p>
          <a:p>
            <a:pPr eaLnBrk="1" hangingPunct="1"/>
            <a:r>
              <a:rPr lang="en-AU" sz="2800" dirty="0" smtClean="0"/>
              <a:t>When fear, anxiety, deep shame or intense                   guilt is associated with the sexual behaviours.</a:t>
            </a:r>
          </a:p>
          <a:p>
            <a:pPr eaLnBrk="1" hangingPunct="1"/>
            <a:r>
              <a:rPr lang="en-AU" sz="2800" dirty="0" smtClean="0"/>
              <a:t>Engage in extensive, persistent adult-type sexual behaviours with other children.</a:t>
            </a:r>
          </a:p>
          <a:p>
            <a:pPr eaLnBrk="1" hangingPunct="1"/>
            <a:r>
              <a:rPr lang="en-AU" sz="2800" dirty="0" smtClean="0"/>
              <a:t>Manually stimulate, oral or genital contact with animal/s.</a:t>
            </a:r>
          </a:p>
          <a:p>
            <a:r>
              <a:rPr lang="en-AU" sz="2800" dirty="0" smtClean="0"/>
              <a:t>When </a:t>
            </a:r>
            <a:r>
              <a:rPr lang="en-AU" sz="2800" dirty="0"/>
              <a:t>coercion, force, bribery, manipulation or threats </a:t>
            </a:r>
            <a:r>
              <a:rPr lang="en-AU" sz="2800" dirty="0" smtClean="0"/>
              <a:t> are </a:t>
            </a:r>
            <a:r>
              <a:rPr lang="en-AU" sz="2800" dirty="0"/>
              <a:t>associated with behaviours</a:t>
            </a:r>
          </a:p>
          <a:p>
            <a:pPr lvl="0"/>
            <a:r>
              <a:rPr lang="en-AU" sz="2800" dirty="0"/>
              <a:t>A significant power </a:t>
            </a:r>
            <a:r>
              <a:rPr lang="en-AU" sz="2800" dirty="0" smtClean="0"/>
              <a:t>imbalance </a:t>
            </a:r>
            <a:r>
              <a:rPr lang="en-AU" sz="2400" dirty="0" smtClean="0"/>
              <a:t>(</a:t>
            </a:r>
            <a:r>
              <a:rPr lang="en-AU" sz="2400" dirty="0" err="1" smtClean="0">
                <a:solidFill>
                  <a:prstClr val="black"/>
                </a:solidFill>
              </a:rPr>
              <a:t>Cavenagh</a:t>
            </a:r>
            <a:r>
              <a:rPr lang="en-AU" sz="2400" dirty="0" smtClean="0">
                <a:solidFill>
                  <a:prstClr val="black"/>
                </a:solidFill>
              </a:rPr>
              <a:t>-Johnson 2004)</a:t>
            </a:r>
            <a:endParaRPr lang="en-AU" sz="2400" dirty="0">
              <a:solidFill>
                <a:prstClr val="black"/>
              </a:solidFill>
            </a:endParaRPr>
          </a:p>
          <a:p>
            <a:endParaRPr lang="en-AU" sz="2800" dirty="0" smtClean="0"/>
          </a:p>
          <a:p>
            <a:endParaRPr lang="en-AU" sz="2800" dirty="0" smtClean="0"/>
          </a:p>
          <a:p>
            <a:endParaRPr lang="en-AU" sz="2800" dirty="0">
              <a:solidFill>
                <a:schemeClr val="tx2"/>
              </a:solidFill>
            </a:endParaRPr>
          </a:p>
          <a:p>
            <a:pPr eaLnBrk="1" hangingPunct="1"/>
            <a:endParaRPr lang="en-AU" sz="2800" dirty="0" smtClean="0">
              <a:solidFill>
                <a:schemeClr val="tx2"/>
              </a:solidFill>
            </a:endParaRPr>
          </a:p>
          <a:p>
            <a:pPr eaLnBrk="1" hangingPunct="1">
              <a:lnSpc>
                <a:spcPct val="70000"/>
              </a:lnSpc>
            </a:pPr>
            <a:endParaRPr lang="en-AU" sz="2800" dirty="0" smtClean="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5913" y="-243408"/>
            <a:ext cx="1630583" cy="316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87985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a:bodyPr>
          <a:lstStyle/>
          <a:p>
            <a:r>
              <a:rPr lang="en-AU" dirty="0" smtClean="0"/>
              <a:t>Child Sexual Abuse</a:t>
            </a:r>
            <a:endParaRPr lang="en-AU" dirty="0"/>
          </a:p>
        </p:txBody>
      </p:sp>
      <p:sp>
        <p:nvSpPr>
          <p:cNvPr id="3" name="Content Placeholder 2"/>
          <p:cNvSpPr>
            <a:spLocks noGrp="1"/>
          </p:cNvSpPr>
          <p:nvPr>
            <p:ph idx="1"/>
          </p:nvPr>
        </p:nvSpPr>
        <p:spPr>
          <a:xfrm>
            <a:off x="457200" y="1484784"/>
            <a:ext cx="8229600" cy="5040560"/>
          </a:xfrm>
        </p:spPr>
        <p:txBody>
          <a:bodyPr>
            <a:normAutofit/>
          </a:bodyPr>
          <a:lstStyle/>
          <a:p>
            <a:r>
              <a:rPr lang="en-AU" sz="2800" dirty="0" smtClean="0"/>
              <a:t>the </a:t>
            </a:r>
            <a:r>
              <a:rPr lang="en-AU" sz="2800" dirty="0"/>
              <a:t>child is the subject of </a:t>
            </a:r>
            <a:r>
              <a:rPr lang="en-AU" sz="2800" dirty="0">
                <a:solidFill>
                  <a:srgbClr val="FF0000"/>
                </a:solidFill>
              </a:rPr>
              <a:t>bribery, coercion, a threat, exploitation or violence</a:t>
            </a:r>
            <a:r>
              <a:rPr lang="en-AU" sz="2800" dirty="0"/>
              <a:t>; </a:t>
            </a:r>
            <a:r>
              <a:rPr lang="en-AU" sz="2800" dirty="0" smtClean="0"/>
              <a:t>or</a:t>
            </a:r>
          </a:p>
          <a:p>
            <a:endParaRPr lang="en-AU" sz="2800" dirty="0" smtClean="0"/>
          </a:p>
          <a:p>
            <a:r>
              <a:rPr lang="en-AU" sz="2800" dirty="0" smtClean="0"/>
              <a:t>The </a:t>
            </a:r>
            <a:r>
              <a:rPr lang="en-AU" sz="2800" dirty="0"/>
              <a:t>child has </a:t>
            </a:r>
            <a:r>
              <a:rPr lang="en-AU" sz="2800" dirty="0">
                <a:solidFill>
                  <a:srgbClr val="FF0000"/>
                </a:solidFill>
              </a:rPr>
              <a:t>less power </a:t>
            </a:r>
            <a:r>
              <a:rPr lang="en-AU" sz="2800" dirty="0"/>
              <a:t>than another person involved in the behaviour </a:t>
            </a:r>
            <a:r>
              <a:rPr lang="en-AU" sz="2800" dirty="0" smtClean="0"/>
              <a:t>or</a:t>
            </a:r>
          </a:p>
          <a:p>
            <a:endParaRPr lang="en-AU" sz="2800" dirty="0"/>
          </a:p>
          <a:p>
            <a:r>
              <a:rPr lang="en-AU" sz="2800" dirty="0"/>
              <a:t>There is a </a:t>
            </a:r>
            <a:r>
              <a:rPr lang="en-AU" sz="2800" dirty="0">
                <a:solidFill>
                  <a:srgbClr val="FF0000"/>
                </a:solidFill>
              </a:rPr>
              <a:t>significant disparity </a:t>
            </a:r>
            <a:r>
              <a:rPr lang="en-AU" sz="2800" dirty="0"/>
              <a:t>in the developmental function or maturity of the child and anther person involved in the </a:t>
            </a:r>
            <a:r>
              <a:rPr lang="en-AU" sz="2800" dirty="0" smtClean="0"/>
              <a:t>behaviour</a:t>
            </a:r>
          </a:p>
          <a:p>
            <a:pPr marL="0" indent="0">
              <a:buNone/>
            </a:pPr>
            <a:endParaRPr lang="en-AU" sz="2800" dirty="0"/>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15</a:t>
            </a:fld>
            <a:endParaRPr lang="en-AU">
              <a:solidFill>
                <a:prstClr val="black">
                  <a:tint val="75000"/>
                </a:prstClr>
              </a:solidFill>
            </a:endParaRPr>
          </a:p>
        </p:txBody>
      </p:sp>
    </p:spTree>
    <p:extLst>
      <p:ext uri="{BB962C8B-B14F-4D97-AF65-F5344CB8AC3E}">
        <p14:creationId xmlns:p14="http://schemas.microsoft.com/office/powerpoint/2010/main" val="38316164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9"/>
            <a:ext cx="8362950" cy="864096"/>
          </a:xfrm>
        </p:spPr>
        <p:txBody>
          <a:bodyPr>
            <a:normAutofit/>
          </a:bodyPr>
          <a:lstStyle/>
          <a:p>
            <a:r>
              <a:rPr lang="en-AU" dirty="0" smtClean="0"/>
              <a:t>Normal or Harmful </a:t>
            </a:r>
            <a:endParaRPr lang="en-AU" dirty="0"/>
          </a:p>
        </p:txBody>
      </p:sp>
      <p:sp>
        <p:nvSpPr>
          <p:cNvPr id="3" name="Content Placeholder 2"/>
          <p:cNvSpPr>
            <a:spLocks noGrp="1"/>
          </p:cNvSpPr>
          <p:nvPr>
            <p:ph idx="1"/>
          </p:nvPr>
        </p:nvSpPr>
        <p:spPr>
          <a:xfrm>
            <a:off x="0" y="1268760"/>
            <a:ext cx="8964488" cy="5256584"/>
          </a:xfrm>
        </p:spPr>
        <p:txBody>
          <a:bodyPr>
            <a:noAutofit/>
          </a:bodyPr>
          <a:lstStyle/>
          <a:p>
            <a:pPr marL="0" indent="0" algn="just" eaLnBrk="0" hangingPunct="0">
              <a:spcBef>
                <a:spcPct val="0"/>
              </a:spcBef>
              <a:buNone/>
              <a:defRPr/>
            </a:pPr>
            <a:r>
              <a:rPr lang="en-AU" altLang="en-US" sz="2000" dirty="0">
                <a:solidFill>
                  <a:srgbClr val="000000"/>
                </a:solidFill>
                <a:ea typeface="ＭＳ Ｐゴシック"/>
              </a:rPr>
              <a:t>(From Interagency Mandatory Reporting Training Group)</a:t>
            </a:r>
            <a:endParaRPr lang="en-AU" sz="2000" dirty="0"/>
          </a:p>
          <a:p>
            <a:pPr lvl="0" algn="just" eaLnBrk="0" hangingPunct="0">
              <a:spcBef>
                <a:spcPct val="0"/>
              </a:spcBef>
              <a:buFont typeface="Arial" pitchFamily="34" charset="0"/>
              <a:buChar char="•"/>
              <a:defRPr/>
            </a:pPr>
            <a:r>
              <a:rPr lang="en-US" altLang="en-US" sz="2800" kern="1200" dirty="0" smtClean="0">
                <a:solidFill>
                  <a:srgbClr val="000000"/>
                </a:solidFill>
                <a:ea typeface="ＭＳ Ｐゴシック"/>
              </a:rPr>
              <a:t>7 </a:t>
            </a:r>
            <a:r>
              <a:rPr lang="en-US" altLang="en-US" sz="2800" kern="1200" dirty="0">
                <a:solidFill>
                  <a:srgbClr val="000000"/>
                </a:solidFill>
                <a:ea typeface="ＭＳ Ｐゴシック"/>
              </a:rPr>
              <a:t>year old Emma is in trouble at school for not wearing underpants and raising her dress at recess to show everyone. </a:t>
            </a:r>
          </a:p>
          <a:p>
            <a:pPr lvl="0" algn="just" eaLnBrk="0" hangingPunct="0">
              <a:spcBef>
                <a:spcPct val="0"/>
              </a:spcBef>
              <a:buFont typeface="Arial" pitchFamily="34" charset="0"/>
              <a:buChar char="•"/>
              <a:defRPr/>
            </a:pPr>
            <a:r>
              <a:rPr lang="en-US" altLang="en-US" sz="2800" kern="1200" dirty="0">
                <a:solidFill>
                  <a:srgbClr val="000000"/>
                </a:solidFill>
                <a:ea typeface="ＭＳ Ｐゴシック"/>
              </a:rPr>
              <a:t>James and Davy, 6-year-old playmates, were overheard talking about their ‘special game’ and later were discovered in a hidden area sucking each others’ penises.</a:t>
            </a:r>
          </a:p>
          <a:p>
            <a:pPr lvl="0" algn="just" eaLnBrk="0" hangingPunct="0">
              <a:spcBef>
                <a:spcPct val="0"/>
              </a:spcBef>
              <a:buFont typeface="Arial" pitchFamily="34" charset="0"/>
              <a:buChar char="•"/>
              <a:defRPr/>
            </a:pPr>
            <a:r>
              <a:rPr lang="en-US" altLang="en-US" sz="2800" kern="1200" dirty="0">
                <a:solidFill>
                  <a:srgbClr val="000000"/>
                </a:solidFill>
                <a:ea typeface="ＭＳ Ｐゴシック"/>
              </a:rPr>
              <a:t>Ben, aged 8, often touches his genitals, especially when anxious.</a:t>
            </a:r>
          </a:p>
          <a:p>
            <a:pPr lvl="0" algn="just" eaLnBrk="0" hangingPunct="0">
              <a:spcBef>
                <a:spcPct val="0"/>
              </a:spcBef>
              <a:buFont typeface="Arial" pitchFamily="34" charset="0"/>
              <a:buChar char="•"/>
              <a:defRPr/>
            </a:pPr>
            <a:r>
              <a:rPr lang="en-AU" altLang="en-US" sz="2800" kern="1200" dirty="0">
                <a:solidFill>
                  <a:srgbClr val="000000"/>
                </a:solidFill>
                <a:ea typeface="ＭＳ Ｐゴシック"/>
              </a:rPr>
              <a:t>Mali, aged 4, draws a picture of herself in the bath with her dad</a:t>
            </a:r>
            <a:r>
              <a:rPr lang="en-AU" altLang="en-US" sz="2800" kern="1200" dirty="0" smtClean="0">
                <a:solidFill>
                  <a:srgbClr val="000000"/>
                </a:solidFill>
                <a:ea typeface="ＭＳ Ｐゴシック"/>
              </a:rPr>
              <a:t>.</a:t>
            </a:r>
            <a:endParaRPr lang="en-AU" altLang="en-US" sz="2800" kern="1200" dirty="0">
              <a:solidFill>
                <a:srgbClr val="000000"/>
              </a:solidFill>
              <a:ea typeface="ＭＳ Ｐゴシック"/>
            </a:endParaRPr>
          </a:p>
        </p:txBody>
      </p:sp>
    </p:spTree>
    <p:extLst>
      <p:ext uri="{BB962C8B-B14F-4D97-AF65-F5344CB8AC3E}">
        <p14:creationId xmlns:p14="http://schemas.microsoft.com/office/powerpoint/2010/main" val="2405208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Normal or Harmful </a:t>
            </a:r>
            <a:endParaRPr lang="en-AU" dirty="0"/>
          </a:p>
        </p:txBody>
      </p:sp>
      <p:sp>
        <p:nvSpPr>
          <p:cNvPr id="3" name="Content Placeholder 2"/>
          <p:cNvSpPr>
            <a:spLocks noGrp="1"/>
          </p:cNvSpPr>
          <p:nvPr>
            <p:ph idx="1"/>
          </p:nvPr>
        </p:nvSpPr>
        <p:spPr>
          <a:xfrm>
            <a:off x="457200" y="1340768"/>
            <a:ext cx="8229600" cy="4785395"/>
          </a:xfrm>
        </p:spPr>
        <p:txBody>
          <a:bodyPr>
            <a:normAutofit fontScale="92500"/>
          </a:bodyPr>
          <a:lstStyle/>
          <a:p>
            <a:pPr lvl="0" algn="just" eaLnBrk="0" hangingPunct="0">
              <a:spcBef>
                <a:spcPct val="0"/>
              </a:spcBef>
              <a:defRPr/>
            </a:pPr>
            <a:r>
              <a:rPr lang="en-AU" altLang="en-US" sz="3000" dirty="0">
                <a:solidFill>
                  <a:srgbClr val="000000"/>
                </a:solidFill>
                <a:ea typeface="ＭＳ Ｐゴシック"/>
              </a:rPr>
              <a:t>12 year old Gayle often tries to sit on the lap of her mum’s male friends. When she does, she talks about their bodies and says it is okay for them to kiss her. Sometimes she likes to dance for them and says she is a pop star. </a:t>
            </a:r>
          </a:p>
          <a:p>
            <a:pPr lvl="0" algn="just" eaLnBrk="0" hangingPunct="0">
              <a:spcBef>
                <a:spcPct val="0"/>
              </a:spcBef>
              <a:defRPr/>
            </a:pPr>
            <a:r>
              <a:rPr lang="en-AU" altLang="en-US" sz="3000" dirty="0">
                <a:solidFill>
                  <a:srgbClr val="000000"/>
                </a:solidFill>
                <a:ea typeface="ＭＳ Ｐゴシック"/>
              </a:rPr>
              <a:t>13 year old Tyler was found with butter on his penis trying to get the family dog to lick it off.</a:t>
            </a:r>
          </a:p>
          <a:p>
            <a:pPr lvl="0" algn="just" eaLnBrk="0" hangingPunct="0">
              <a:spcBef>
                <a:spcPct val="0"/>
              </a:spcBef>
              <a:defRPr/>
            </a:pPr>
            <a:r>
              <a:rPr lang="en-AU" altLang="en-US" sz="3000" dirty="0">
                <a:solidFill>
                  <a:srgbClr val="000000"/>
                </a:solidFill>
                <a:ea typeface="ＭＳ Ｐゴシック"/>
              </a:rPr>
              <a:t>15 year old Alex has made a new friend on the internet called ‘Sexy Boy’. Alex is attracted to ‘Sexy Boy’ and plans to meet him</a:t>
            </a:r>
            <a:r>
              <a:rPr lang="en-AU" altLang="en-US" sz="3000" dirty="0" smtClean="0">
                <a:solidFill>
                  <a:srgbClr val="000000"/>
                </a:solidFill>
                <a:ea typeface="ＭＳ Ｐゴシック"/>
              </a:rPr>
              <a:t>. </a:t>
            </a:r>
          </a:p>
          <a:p>
            <a:pPr marL="0" lvl="0" indent="0" algn="just" eaLnBrk="0" hangingPunct="0">
              <a:spcBef>
                <a:spcPct val="0"/>
              </a:spcBef>
              <a:buNone/>
              <a:defRPr/>
            </a:pPr>
            <a:r>
              <a:rPr lang="en-AU" altLang="en-US" sz="2600" dirty="0" smtClean="0">
                <a:solidFill>
                  <a:srgbClr val="000000"/>
                </a:solidFill>
                <a:ea typeface="ＭＳ Ｐゴシック"/>
              </a:rPr>
              <a:t>(From Interagency Mandatory Reporting Training Group)</a:t>
            </a:r>
            <a:endParaRPr lang="en-AU" sz="26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17</a:t>
            </a:fld>
            <a:endParaRPr lang="en-AU">
              <a:solidFill>
                <a:prstClr val="black">
                  <a:tint val="75000"/>
                </a:prstClr>
              </a:solidFill>
            </a:endParaRPr>
          </a:p>
        </p:txBody>
      </p:sp>
    </p:spTree>
    <p:extLst>
      <p:ext uri="{BB962C8B-B14F-4D97-AF65-F5344CB8AC3E}">
        <p14:creationId xmlns:p14="http://schemas.microsoft.com/office/powerpoint/2010/main" val="1673570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435280" cy="1143000"/>
          </a:xfrm>
        </p:spPr>
        <p:txBody>
          <a:bodyPr>
            <a:normAutofit fontScale="90000"/>
          </a:bodyPr>
          <a:lstStyle/>
          <a:p>
            <a:r>
              <a:rPr lang="en-AU" dirty="0" smtClean="0"/>
              <a:t>Adolescence: Normal or Harmful?</a:t>
            </a:r>
            <a:endParaRPr lang="en-AU" dirty="0"/>
          </a:p>
        </p:txBody>
      </p:sp>
      <p:sp>
        <p:nvSpPr>
          <p:cNvPr id="3" name="Content Placeholder 2"/>
          <p:cNvSpPr>
            <a:spLocks noGrp="1"/>
          </p:cNvSpPr>
          <p:nvPr>
            <p:ph idx="1"/>
          </p:nvPr>
        </p:nvSpPr>
        <p:spPr>
          <a:xfrm>
            <a:off x="0" y="1268760"/>
            <a:ext cx="9144000" cy="5112568"/>
          </a:xfrm>
        </p:spPr>
        <p:txBody>
          <a:bodyPr>
            <a:normAutofit/>
          </a:bodyPr>
          <a:lstStyle/>
          <a:p>
            <a:pPr marL="0" indent="0">
              <a:buNone/>
            </a:pPr>
            <a:r>
              <a:rPr lang="en-AU" sz="2800" dirty="0" smtClean="0"/>
              <a:t>Masturbation in private </a:t>
            </a:r>
            <a:r>
              <a:rPr lang="en-AU" sz="2800" dirty="0" err="1" smtClean="0"/>
              <a:t>vs</a:t>
            </a:r>
            <a:r>
              <a:rPr lang="en-AU" sz="2800" dirty="0" smtClean="0"/>
              <a:t> public or causing harm to others.</a:t>
            </a:r>
          </a:p>
          <a:p>
            <a:pPr marL="0" indent="0">
              <a:buNone/>
            </a:pPr>
            <a:r>
              <a:rPr lang="en-AU" sz="2800" dirty="0" smtClean="0"/>
              <a:t>Mutual kissing </a:t>
            </a:r>
            <a:r>
              <a:rPr lang="en-AU" sz="2800" dirty="0" err="1" smtClean="0"/>
              <a:t>vs</a:t>
            </a:r>
            <a:r>
              <a:rPr lang="en-AU" sz="2800" dirty="0" smtClean="0"/>
              <a:t> unwanted kissing</a:t>
            </a:r>
          </a:p>
          <a:p>
            <a:pPr marL="0" indent="0">
              <a:buNone/>
            </a:pPr>
            <a:r>
              <a:rPr lang="en-AU" sz="2800" dirty="0" smtClean="0"/>
              <a:t>Sexual arousal </a:t>
            </a:r>
            <a:r>
              <a:rPr lang="en-AU" sz="2800" dirty="0" err="1" smtClean="0"/>
              <a:t>vs</a:t>
            </a:r>
            <a:r>
              <a:rPr lang="en-AU" sz="2800" dirty="0" smtClean="0"/>
              <a:t> Voyeurism</a:t>
            </a:r>
          </a:p>
          <a:p>
            <a:pPr marL="0" indent="0">
              <a:buNone/>
            </a:pPr>
            <a:r>
              <a:rPr lang="en-AU" sz="2800" dirty="0" smtClean="0"/>
              <a:t>Sexual attraction to others </a:t>
            </a:r>
            <a:r>
              <a:rPr lang="en-AU" sz="2800" dirty="0" err="1" smtClean="0"/>
              <a:t>vs</a:t>
            </a:r>
            <a:r>
              <a:rPr lang="en-AU" sz="2800" dirty="0" smtClean="0"/>
              <a:t> stalking or sadism</a:t>
            </a:r>
          </a:p>
          <a:p>
            <a:pPr marL="0" indent="0">
              <a:buNone/>
            </a:pPr>
            <a:r>
              <a:rPr lang="en-AU" sz="2800" dirty="0" smtClean="0"/>
              <a:t>Consensual genital touching </a:t>
            </a:r>
            <a:r>
              <a:rPr lang="en-AU" sz="2800" dirty="0" err="1" smtClean="0"/>
              <a:t>vs</a:t>
            </a:r>
            <a:r>
              <a:rPr lang="en-AU" sz="2800" dirty="0" smtClean="0"/>
              <a:t> non-consensual or groping </a:t>
            </a:r>
          </a:p>
          <a:p>
            <a:pPr marL="0" indent="0">
              <a:buNone/>
            </a:pPr>
            <a:r>
              <a:rPr lang="en-AU" sz="2800" dirty="0" smtClean="0"/>
              <a:t>Consensual intercourse or oral sex </a:t>
            </a:r>
            <a:r>
              <a:rPr lang="en-AU" sz="2800" dirty="0" err="1" smtClean="0"/>
              <a:t>vs</a:t>
            </a:r>
            <a:r>
              <a:rPr lang="en-AU" sz="2800" dirty="0" smtClean="0"/>
              <a:t> coercive</a:t>
            </a:r>
          </a:p>
          <a:p>
            <a:pPr marL="0" indent="0">
              <a:buNone/>
            </a:pPr>
            <a:r>
              <a:rPr lang="en-AU" dirty="0" smtClean="0"/>
              <a:t>                                              (</a:t>
            </a:r>
            <a:r>
              <a:rPr lang="en-AU" sz="2400" dirty="0" smtClean="0"/>
              <a:t>Friedman et al 2004)</a:t>
            </a:r>
            <a:endParaRPr lang="en-AU" sz="24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18</a:t>
            </a:fld>
            <a:endParaRPr lang="en-AU">
              <a:solidFill>
                <a:prstClr val="black">
                  <a:tint val="75000"/>
                </a:prstClr>
              </a:solidFill>
            </a:endParaRPr>
          </a:p>
        </p:txBody>
      </p:sp>
    </p:spTree>
    <p:extLst>
      <p:ext uri="{BB962C8B-B14F-4D97-AF65-F5344CB8AC3E}">
        <p14:creationId xmlns:p14="http://schemas.microsoft.com/office/powerpoint/2010/main" val="6171128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function of HSB</a:t>
            </a:r>
            <a:endParaRPr lang="en-AU" dirty="0"/>
          </a:p>
        </p:txBody>
      </p:sp>
      <p:sp>
        <p:nvSpPr>
          <p:cNvPr id="3" name="Content Placeholder 2"/>
          <p:cNvSpPr>
            <a:spLocks noGrp="1"/>
          </p:cNvSpPr>
          <p:nvPr>
            <p:ph idx="1"/>
          </p:nvPr>
        </p:nvSpPr>
        <p:spPr>
          <a:xfrm>
            <a:off x="179512" y="1340768"/>
            <a:ext cx="8964488" cy="4896544"/>
          </a:xfrm>
        </p:spPr>
        <p:txBody>
          <a:bodyPr>
            <a:normAutofit fontScale="92500" lnSpcReduction="20000"/>
          </a:bodyPr>
          <a:lstStyle/>
          <a:p>
            <a:r>
              <a:rPr lang="en-AU" dirty="0" smtClean="0"/>
              <a:t>To  make sense of their own abuse</a:t>
            </a:r>
          </a:p>
          <a:p>
            <a:r>
              <a:rPr lang="en-AU" dirty="0" smtClean="0"/>
              <a:t>Gain some mastery over trauma</a:t>
            </a:r>
          </a:p>
          <a:p>
            <a:r>
              <a:rPr lang="en-AU" dirty="0" smtClean="0"/>
              <a:t>Addiction to sensation- fear, power, excitement</a:t>
            </a:r>
          </a:p>
          <a:p>
            <a:r>
              <a:rPr lang="en-AU" dirty="0" smtClean="0"/>
              <a:t>Dealing with loss</a:t>
            </a:r>
          </a:p>
          <a:p>
            <a:r>
              <a:rPr lang="en-AU" dirty="0" smtClean="0"/>
              <a:t>Revenge</a:t>
            </a:r>
          </a:p>
          <a:p>
            <a:r>
              <a:rPr lang="en-AU" dirty="0" smtClean="0"/>
              <a:t>Reinforcement of self-blame, guilt or shame</a:t>
            </a:r>
          </a:p>
          <a:p>
            <a:r>
              <a:rPr lang="en-AU" dirty="0" smtClean="0"/>
              <a:t>Need for power, affection, emotional closeness</a:t>
            </a:r>
          </a:p>
          <a:p>
            <a:r>
              <a:rPr lang="en-AU" dirty="0" smtClean="0"/>
              <a:t>Dealing with boredom or loneliness</a:t>
            </a:r>
          </a:p>
          <a:p>
            <a:r>
              <a:rPr lang="en-AU" dirty="0" smtClean="0"/>
              <a:t>Copy or understand explicit sexual behaviour</a:t>
            </a:r>
          </a:p>
          <a:p>
            <a:r>
              <a:rPr lang="en-AU" dirty="0" smtClean="0"/>
              <a:t>Curiosity                                  </a:t>
            </a:r>
            <a:r>
              <a:rPr lang="en-AU" sz="2200" dirty="0" smtClean="0"/>
              <a:t>(RGT Consultancy)</a:t>
            </a:r>
          </a:p>
          <a:p>
            <a:endParaRPr lang="en-AU" dirty="0" smtClean="0"/>
          </a:p>
          <a:p>
            <a:endParaRPr lang="en-AU" dirty="0"/>
          </a:p>
        </p:txBody>
      </p:sp>
    </p:spTree>
    <p:extLst>
      <p:ext uri="{BB962C8B-B14F-4D97-AF65-F5344CB8AC3E}">
        <p14:creationId xmlns:p14="http://schemas.microsoft.com/office/powerpoint/2010/main" val="27239017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Session Outline</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Definitions</a:t>
            </a:r>
          </a:p>
          <a:p>
            <a:r>
              <a:rPr lang="en-AU" dirty="0" smtClean="0"/>
              <a:t>Prevalence</a:t>
            </a:r>
          </a:p>
          <a:p>
            <a:r>
              <a:rPr lang="en-AU" dirty="0" smtClean="0"/>
              <a:t>Risk factors</a:t>
            </a:r>
          </a:p>
          <a:p>
            <a:r>
              <a:rPr lang="en-AU" dirty="0" smtClean="0"/>
              <a:t>Correlation with child abuse</a:t>
            </a:r>
          </a:p>
          <a:p>
            <a:r>
              <a:rPr lang="en-AU" dirty="0" smtClean="0"/>
              <a:t>Traffic lights framework</a:t>
            </a:r>
          </a:p>
          <a:p>
            <a:r>
              <a:rPr lang="en-AU" dirty="0" smtClean="0"/>
              <a:t>Responding to HSB</a:t>
            </a:r>
          </a:p>
          <a:p>
            <a:pPr>
              <a:buFont typeface="Wingdings" panose="05000000000000000000" pitchFamily="2" charset="2"/>
              <a:buChar char="Ø"/>
            </a:pPr>
            <a:r>
              <a:rPr lang="en-AU" dirty="0" smtClean="0"/>
              <a:t>Student support </a:t>
            </a:r>
            <a:r>
              <a:rPr lang="en-AU" dirty="0"/>
              <a:t>p</a:t>
            </a:r>
            <a:r>
              <a:rPr lang="en-AU" dirty="0" smtClean="0"/>
              <a:t>lan</a:t>
            </a:r>
          </a:p>
          <a:p>
            <a:pPr>
              <a:buFont typeface="Wingdings" panose="05000000000000000000" pitchFamily="2" charset="2"/>
              <a:buChar char="Ø"/>
            </a:pPr>
            <a:r>
              <a:rPr lang="en-AU" dirty="0" smtClean="0"/>
              <a:t>Safety plan </a:t>
            </a:r>
          </a:p>
          <a:p>
            <a:r>
              <a:rPr lang="en-AU" dirty="0" smtClean="0"/>
              <a:t>Protective Behaviours</a:t>
            </a: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2</a:t>
            </a:fld>
            <a:endParaRPr lang="en-AU">
              <a:solidFill>
                <a:prstClr val="black">
                  <a:tint val="75000"/>
                </a:prstClr>
              </a:solidFill>
            </a:endParaRPr>
          </a:p>
        </p:txBody>
      </p:sp>
    </p:spTree>
    <p:extLst>
      <p:ext uri="{BB962C8B-B14F-4D97-AF65-F5344CB8AC3E}">
        <p14:creationId xmlns:p14="http://schemas.microsoft.com/office/powerpoint/2010/main" val="31407221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Masturbation</a:t>
            </a:r>
            <a:endParaRPr lang="en-AU" dirty="0"/>
          </a:p>
        </p:txBody>
      </p:sp>
      <p:sp>
        <p:nvSpPr>
          <p:cNvPr id="3" name="Content Placeholder 2"/>
          <p:cNvSpPr>
            <a:spLocks noGrp="1"/>
          </p:cNvSpPr>
          <p:nvPr>
            <p:ph idx="1"/>
          </p:nvPr>
        </p:nvSpPr>
        <p:spPr>
          <a:xfrm>
            <a:off x="457200" y="1340768"/>
            <a:ext cx="8229600" cy="4525963"/>
          </a:xfrm>
        </p:spPr>
        <p:txBody>
          <a:bodyPr>
            <a:normAutofit lnSpcReduction="10000"/>
          </a:bodyPr>
          <a:lstStyle/>
          <a:p>
            <a:r>
              <a:rPr lang="en-AU" dirty="0" smtClean="0"/>
              <a:t>Initial response – clam, private, label or describe the behaviour</a:t>
            </a:r>
          </a:p>
          <a:p>
            <a:r>
              <a:rPr lang="en-AU" dirty="0" smtClean="0"/>
              <a:t>Cueing</a:t>
            </a:r>
          </a:p>
          <a:p>
            <a:r>
              <a:rPr lang="en-AU" dirty="0" smtClean="0"/>
              <a:t>Redirection</a:t>
            </a:r>
          </a:p>
          <a:p>
            <a:r>
              <a:rPr lang="en-AU" dirty="0" smtClean="0"/>
              <a:t>Transitions</a:t>
            </a:r>
          </a:p>
          <a:p>
            <a:r>
              <a:rPr lang="en-AU" dirty="0" smtClean="0"/>
              <a:t>Acknowledge appropriate behaviour</a:t>
            </a:r>
          </a:p>
          <a:p>
            <a:r>
              <a:rPr lang="en-AU" dirty="0" smtClean="0"/>
              <a:t>Re-assess and revise</a:t>
            </a:r>
          </a:p>
          <a:p>
            <a:pPr marL="0" indent="0">
              <a:buNone/>
            </a:pPr>
            <a:r>
              <a:rPr lang="en-AU" dirty="0"/>
              <a:t> </a:t>
            </a:r>
            <a:r>
              <a:rPr lang="en-AU" dirty="0" smtClean="0"/>
              <a:t>                                         </a:t>
            </a:r>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20</a:t>
            </a:fld>
            <a:endParaRPr lang="en-AU">
              <a:solidFill>
                <a:prstClr val="black">
                  <a:tint val="75000"/>
                </a:prstClr>
              </a:solidFill>
            </a:endParaRPr>
          </a:p>
        </p:txBody>
      </p:sp>
    </p:spTree>
    <p:extLst>
      <p:ext uri="{BB962C8B-B14F-4D97-AF65-F5344CB8AC3E}">
        <p14:creationId xmlns:p14="http://schemas.microsoft.com/office/powerpoint/2010/main" val="2667772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Goals of intervention</a:t>
            </a:r>
            <a:endParaRPr lang="en-AU" dirty="0"/>
          </a:p>
        </p:txBody>
      </p:sp>
      <p:sp>
        <p:nvSpPr>
          <p:cNvPr id="3" name="Content Placeholder 2"/>
          <p:cNvSpPr>
            <a:spLocks noGrp="1"/>
          </p:cNvSpPr>
          <p:nvPr>
            <p:ph idx="1"/>
          </p:nvPr>
        </p:nvSpPr>
        <p:spPr/>
        <p:txBody>
          <a:bodyPr/>
          <a:lstStyle/>
          <a:p>
            <a:r>
              <a:rPr lang="en-AU" sz="2800" dirty="0" smtClean="0"/>
              <a:t>Increase the likelihood that a child or young person will show sexual and non-sexual behaviours that are socially acceptable and will refrain from HSB</a:t>
            </a:r>
          </a:p>
          <a:p>
            <a:r>
              <a:rPr lang="en-AU" sz="2800" dirty="0" smtClean="0"/>
              <a:t>Strengthen the child’s/young person’s psycho-social functioning and wellbeing.</a:t>
            </a:r>
          </a:p>
          <a:p>
            <a:pPr marL="0" indent="0">
              <a:buNone/>
            </a:pPr>
            <a:r>
              <a:rPr lang="en-AU" sz="2800" dirty="0" smtClean="0"/>
              <a:t>                                       </a:t>
            </a:r>
          </a:p>
          <a:p>
            <a:pPr marL="0" indent="0">
              <a:buNone/>
            </a:pPr>
            <a:r>
              <a:rPr lang="en-AU" dirty="0"/>
              <a:t> </a:t>
            </a:r>
            <a:r>
              <a:rPr lang="en-AU" dirty="0" smtClean="0"/>
              <a:t>                                                   (</a:t>
            </a:r>
            <a:r>
              <a:rPr lang="en-AU" sz="2400" dirty="0" err="1" smtClean="0"/>
              <a:t>McCrory</a:t>
            </a:r>
            <a:r>
              <a:rPr lang="en-AU" sz="2400" dirty="0" smtClean="0"/>
              <a:t> 2010)</a:t>
            </a:r>
          </a:p>
        </p:txBody>
      </p:sp>
    </p:spTree>
    <p:extLst>
      <p:ext uri="{BB962C8B-B14F-4D97-AF65-F5344CB8AC3E}">
        <p14:creationId xmlns:p14="http://schemas.microsoft.com/office/powerpoint/2010/main" val="4207746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 using the traffic lights</a:t>
            </a:r>
            <a:endParaRPr lang="en-AU" dirty="0"/>
          </a:p>
        </p:txBody>
      </p:sp>
      <p:sp>
        <p:nvSpPr>
          <p:cNvPr id="3" name="Content Placeholder 2"/>
          <p:cNvSpPr>
            <a:spLocks noGrp="1"/>
          </p:cNvSpPr>
          <p:nvPr>
            <p:ph idx="1"/>
          </p:nvPr>
        </p:nvSpPr>
        <p:spPr>
          <a:xfrm>
            <a:off x="0" y="1268760"/>
            <a:ext cx="8939336" cy="5328592"/>
          </a:xfrm>
        </p:spPr>
        <p:txBody>
          <a:bodyPr>
            <a:normAutofit fontScale="92500"/>
          </a:bodyPr>
          <a:lstStyle/>
          <a:p>
            <a:r>
              <a:rPr lang="en-AU" sz="2800" dirty="0" smtClean="0"/>
              <a:t>Type of sexual behaviour: adult sexual activity</a:t>
            </a:r>
          </a:p>
          <a:p>
            <a:r>
              <a:rPr lang="en-AU" sz="2800" dirty="0" smtClean="0"/>
              <a:t>Context: planned or secretive, elements of abuse</a:t>
            </a:r>
          </a:p>
          <a:p>
            <a:r>
              <a:rPr lang="en-AU" sz="2800" dirty="0" smtClean="0"/>
              <a:t>Response of other children: anxious, fearful, physically hurt, avoidance</a:t>
            </a:r>
          </a:p>
          <a:p>
            <a:r>
              <a:rPr lang="en-AU" sz="2800" dirty="0" smtClean="0"/>
              <a:t>Relationship between the children: not normally socialise or there is a clear power imbalance.</a:t>
            </a:r>
          </a:p>
          <a:p>
            <a:r>
              <a:rPr lang="en-AU" sz="2800" dirty="0" smtClean="0"/>
              <a:t>Frequency </a:t>
            </a:r>
          </a:p>
          <a:p>
            <a:r>
              <a:rPr lang="en-AU" sz="2800" dirty="0" smtClean="0"/>
              <a:t>Persistence</a:t>
            </a:r>
          </a:p>
          <a:p>
            <a:r>
              <a:rPr lang="en-AU" sz="2800" dirty="0" smtClean="0"/>
              <a:t>Child’s emotional response: angry, fearfu</a:t>
            </a:r>
            <a:r>
              <a:rPr lang="en-AU" sz="3000" dirty="0" smtClean="0"/>
              <a:t>l </a:t>
            </a:r>
            <a:r>
              <a:rPr lang="en-AU" sz="2800" dirty="0" smtClean="0"/>
              <a:t>or passive and lacks empathy for others. </a:t>
            </a:r>
          </a:p>
          <a:p>
            <a:pPr marL="0" indent="0">
              <a:buNone/>
            </a:pPr>
            <a:r>
              <a:rPr lang="en-AU" dirty="0" smtClean="0"/>
              <a:t>                                                       </a:t>
            </a:r>
            <a:r>
              <a:rPr lang="en-AU" sz="2400" dirty="0" smtClean="0"/>
              <a:t>(RGT Consultancy)</a:t>
            </a:r>
            <a:endParaRPr lang="en-AU" sz="2400" dirty="0"/>
          </a:p>
        </p:txBody>
      </p:sp>
      <p:sp>
        <p:nvSpPr>
          <p:cNvPr id="4" name="Slide Number Placeholder 3"/>
          <p:cNvSpPr>
            <a:spLocks noGrp="1"/>
          </p:cNvSpPr>
          <p:nvPr>
            <p:ph type="sldNum" sz="quarter" idx="12"/>
          </p:nvPr>
        </p:nvSpPr>
        <p:spPr/>
        <p:txBody>
          <a:bodyPr/>
          <a:lstStyle/>
          <a:p>
            <a:r>
              <a:rPr lang="en-AU" dirty="0" smtClean="0">
                <a:solidFill>
                  <a:prstClr val="black">
                    <a:tint val="75000"/>
                  </a:prstClr>
                </a:solidFill>
              </a:rPr>
              <a:t>RGT </a:t>
            </a:r>
            <a:fld id="{380307A3-BB88-4CD2-A9A4-9F7CD772ED2D}" type="slidenum">
              <a:rPr lang="en-AU" smtClean="0">
                <a:solidFill>
                  <a:prstClr val="black">
                    <a:tint val="75000"/>
                  </a:prstClr>
                </a:solidFill>
              </a:rPr>
              <a:pPr/>
              <a:t>22</a:t>
            </a:fld>
            <a:endParaRPr lang="en-AU" dirty="0">
              <a:solidFill>
                <a:prstClr val="black">
                  <a:tint val="75000"/>
                </a:prstClr>
              </a:solidFill>
            </a:endParaRPr>
          </a:p>
        </p:txBody>
      </p:sp>
    </p:spTree>
    <p:extLst>
      <p:ext uri="{BB962C8B-B14F-4D97-AF65-F5344CB8AC3E}">
        <p14:creationId xmlns:p14="http://schemas.microsoft.com/office/powerpoint/2010/main" val="18562647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 the behaviour</a:t>
            </a:r>
            <a:endParaRPr lang="en-AU" dirty="0"/>
          </a:p>
        </p:txBody>
      </p:sp>
      <p:sp>
        <p:nvSpPr>
          <p:cNvPr id="3" name="Content Placeholder 2"/>
          <p:cNvSpPr>
            <a:spLocks noGrp="1"/>
          </p:cNvSpPr>
          <p:nvPr>
            <p:ph idx="1"/>
          </p:nvPr>
        </p:nvSpPr>
        <p:spPr>
          <a:xfrm>
            <a:off x="539750" y="1556792"/>
            <a:ext cx="8280400" cy="4104233"/>
          </a:xfrm>
        </p:spPr>
        <p:txBody>
          <a:bodyPr/>
          <a:lstStyle/>
          <a:p>
            <a:pPr lvl="0">
              <a:spcBef>
                <a:spcPct val="0"/>
              </a:spcBef>
              <a:buClr>
                <a:srgbClr val="464E56"/>
              </a:buClr>
              <a:buFont typeface="Wingdings" pitchFamily="2" charset="2"/>
              <a:buChar char="§"/>
            </a:pPr>
            <a:r>
              <a:rPr lang="en-US" sz="2400" kern="1200" dirty="0">
                <a:solidFill>
                  <a:srgbClr val="464E56"/>
                </a:solidFill>
                <a:cs typeface="Arial" pitchFamily="34" charset="0"/>
              </a:rPr>
              <a:t>Child Sexual Abuse</a:t>
            </a:r>
          </a:p>
          <a:p>
            <a:pPr lvl="0">
              <a:spcBef>
                <a:spcPct val="0"/>
              </a:spcBef>
              <a:buClr>
                <a:srgbClr val="464E56"/>
              </a:buClr>
              <a:buFont typeface="Wingdings" pitchFamily="2" charset="2"/>
              <a:buChar char="§"/>
            </a:pPr>
            <a:r>
              <a:rPr lang="en-US" sz="2400" kern="1200" dirty="0">
                <a:solidFill>
                  <a:srgbClr val="464E56"/>
                </a:solidFill>
                <a:cs typeface="Arial" pitchFamily="34" charset="0"/>
              </a:rPr>
              <a:t>Poor Supervision / Boundaries</a:t>
            </a:r>
          </a:p>
          <a:p>
            <a:pPr lvl="0">
              <a:spcBef>
                <a:spcPct val="0"/>
              </a:spcBef>
              <a:buClr>
                <a:srgbClr val="464E56"/>
              </a:buClr>
              <a:buFont typeface="Wingdings" pitchFamily="2" charset="2"/>
              <a:buChar char="§"/>
            </a:pPr>
            <a:r>
              <a:rPr lang="en-US" sz="2400" kern="1200" dirty="0">
                <a:solidFill>
                  <a:srgbClr val="464E56"/>
                </a:solidFill>
                <a:cs typeface="Arial" pitchFamily="34" charset="0"/>
              </a:rPr>
              <a:t>Inappropriate Exposure</a:t>
            </a:r>
          </a:p>
          <a:p>
            <a:pPr lvl="0">
              <a:spcBef>
                <a:spcPct val="0"/>
              </a:spcBef>
              <a:buClr>
                <a:srgbClr val="464E56"/>
              </a:buClr>
              <a:buFont typeface="Wingdings" pitchFamily="2" charset="2"/>
              <a:buChar char="§"/>
            </a:pPr>
            <a:r>
              <a:rPr lang="en-US" sz="2400" kern="1200" dirty="0">
                <a:solidFill>
                  <a:srgbClr val="464E56"/>
                </a:solidFill>
                <a:cs typeface="Arial" pitchFamily="34" charset="0"/>
              </a:rPr>
              <a:t>Exposure to Trauma </a:t>
            </a:r>
            <a:endParaRPr lang="en-US" sz="2400" kern="1200" dirty="0" smtClean="0">
              <a:solidFill>
                <a:srgbClr val="464E56"/>
              </a:solidFill>
              <a:cs typeface="Arial" pitchFamily="34" charset="0"/>
            </a:endParaRPr>
          </a:p>
          <a:p>
            <a:pPr lvl="0">
              <a:spcBef>
                <a:spcPct val="0"/>
              </a:spcBef>
              <a:buClr>
                <a:srgbClr val="464E56"/>
              </a:buClr>
              <a:buFont typeface="Wingdings" pitchFamily="2" charset="2"/>
              <a:buChar char="§"/>
            </a:pPr>
            <a:r>
              <a:rPr lang="en-US" sz="2400" kern="1200" dirty="0" smtClean="0">
                <a:solidFill>
                  <a:srgbClr val="464E56"/>
                </a:solidFill>
                <a:cs typeface="Arial" pitchFamily="34" charset="0"/>
              </a:rPr>
              <a:t>Anxiety</a:t>
            </a:r>
          </a:p>
          <a:p>
            <a:pPr lvl="0">
              <a:spcBef>
                <a:spcPct val="0"/>
              </a:spcBef>
              <a:buClr>
                <a:srgbClr val="464E56"/>
              </a:buClr>
              <a:buFont typeface="Wingdings" pitchFamily="2" charset="2"/>
              <a:buChar char="§"/>
            </a:pPr>
            <a:r>
              <a:rPr lang="en-US" sz="2400" kern="1200" dirty="0" smtClean="0">
                <a:solidFill>
                  <a:srgbClr val="464E56"/>
                </a:solidFill>
                <a:cs typeface="Arial" pitchFamily="34" charset="0"/>
              </a:rPr>
              <a:t>Need for control</a:t>
            </a:r>
            <a:endParaRPr lang="en-US" sz="2400" kern="1200" dirty="0">
              <a:solidFill>
                <a:srgbClr val="464E56"/>
              </a:solidFill>
              <a:cs typeface="Arial" pitchFamily="34" charset="0"/>
            </a:endParaRPr>
          </a:p>
          <a:p>
            <a:pPr lvl="0">
              <a:spcBef>
                <a:spcPct val="0"/>
              </a:spcBef>
              <a:buClr>
                <a:srgbClr val="464E56"/>
              </a:buClr>
              <a:buFont typeface="Wingdings" pitchFamily="2" charset="2"/>
              <a:buChar char="§"/>
            </a:pPr>
            <a:r>
              <a:rPr lang="en-US" sz="2400" kern="1200" dirty="0">
                <a:solidFill>
                  <a:srgbClr val="464E56"/>
                </a:solidFill>
                <a:cs typeface="Arial" pitchFamily="34" charset="0"/>
              </a:rPr>
              <a:t>Physical +/or Emotional Abuse, Neglect</a:t>
            </a:r>
          </a:p>
          <a:p>
            <a:pPr lvl="0">
              <a:spcBef>
                <a:spcPct val="0"/>
              </a:spcBef>
              <a:buClr>
                <a:srgbClr val="464E56"/>
              </a:buClr>
              <a:buFont typeface="Wingdings" pitchFamily="2" charset="2"/>
              <a:buChar char="§"/>
            </a:pPr>
            <a:r>
              <a:rPr lang="en-US" sz="2400" kern="1200" dirty="0">
                <a:solidFill>
                  <a:srgbClr val="464E56"/>
                </a:solidFill>
                <a:cs typeface="Arial" pitchFamily="34" charset="0"/>
              </a:rPr>
              <a:t>Global Delay / Intellectual Disability</a:t>
            </a:r>
          </a:p>
          <a:p>
            <a:pPr lvl="0">
              <a:spcBef>
                <a:spcPct val="0"/>
              </a:spcBef>
              <a:buClr>
                <a:srgbClr val="464E56"/>
              </a:buClr>
              <a:buFont typeface="Wingdings" pitchFamily="2" charset="2"/>
              <a:buChar char="§"/>
            </a:pPr>
            <a:r>
              <a:rPr lang="en-US" sz="2400" kern="1200" dirty="0">
                <a:solidFill>
                  <a:srgbClr val="464E56"/>
                </a:solidFill>
                <a:cs typeface="Arial" pitchFamily="34" charset="0"/>
              </a:rPr>
              <a:t>Developmental/ Behavioural/ Psychological Disorders e.g.; CD, Socialization difficulties, ADHD</a:t>
            </a:r>
          </a:p>
          <a:p>
            <a:endParaRPr lang="en-AU" dirty="0"/>
          </a:p>
        </p:txBody>
      </p:sp>
    </p:spTree>
    <p:extLst>
      <p:ext uri="{BB962C8B-B14F-4D97-AF65-F5344CB8AC3E}">
        <p14:creationId xmlns:p14="http://schemas.microsoft.com/office/powerpoint/2010/main" val="35306542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normAutofit fontScale="90000"/>
          </a:bodyPr>
          <a:lstStyle/>
          <a:p>
            <a:r>
              <a:rPr lang="en-AU" dirty="0" smtClean="0"/>
              <a:t>Immediate Response to all sexual behaviour </a:t>
            </a:r>
            <a:endParaRPr lang="en-AU" dirty="0"/>
          </a:p>
        </p:txBody>
      </p:sp>
      <p:sp>
        <p:nvSpPr>
          <p:cNvPr id="3" name="Content Placeholder 2"/>
          <p:cNvSpPr>
            <a:spLocks noGrp="1"/>
          </p:cNvSpPr>
          <p:nvPr>
            <p:ph idx="1"/>
          </p:nvPr>
        </p:nvSpPr>
        <p:spPr/>
        <p:txBody>
          <a:bodyPr/>
          <a:lstStyle/>
          <a:p>
            <a:r>
              <a:rPr lang="en-AU" sz="2400" dirty="0" smtClean="0"/>
              <a:t>Stop </a:t>
            </a:r>
            <a:r>
              <a:rPr lang="en-AU" sz="2400" dirty="0"/>
              <a:t>the behaviour</a:t>
            </a:r>
          </a:p>
          <a:p>
            <a:r>
              <a:rPr lang="en-AU" sz="2400" dirty="0"/>
              <a:t>Define the </a:t>
            </a:r>
            <a:r>
              <a:rPr lang="en-AU" sz="2400" dirty="0" smtClean="0"/>
              <a:t>behaviour, specifically and clearly</a:t>
            </a:r>
          </a:p>
          <a:p>
            <a:r>
              <a:rPr lang="en-AU" sz="2400" dirty="0" smtClean="0"/>
              <a:t>State the rule or expectation</a:t>
            </a:r>
            <a:endParaRPr lang="en-AU" sz="2400" dirty="0"/>
          </a:p>
          <a:p>
            <a:r>
              <a:rPr lang="en-AU" sz="2400" dirty="0"/>
              <a:t>Redirect the child and/or enforce consequences </a:t>
            </a:r>
          </a:p>
          <a:p>
            <a:r>
              <a:rPr lang="en-AU" sz="2400" dirty="0"/>
              <a:t>      (Patricia Ryan, 2006)</a:t>
            </a:r>
          </a:p>
          <a:p>
            <a:r>
              <a:rPr lang="en-AU" sz="2400" dirty="0"/>
              <a:t>Assess the behaviour</a:t>
            </a:r>
          </a:p>
          <a:p>
            <a:r>
              <a:rPr lang="en-AU" sz="2400" dirty="0"/>
              <a:t>Build a common language – use of abuse prevention program e.g. Protective Behaviours</a:t>
            </a:r>
          </a:p>
          <a:p>
            <a:r>
              <a:rPr lang="en-AU" sz="2400" dirty="0"/>
              <a:t>Build empathy and understanding</a:t>
            </a:r>
          </a:p>
          <a:p>
            <a:endParaRPr lang="en-AU" dirty="0"/>
          </a:p>
        </p:txBody>
      </p:sp>
    </p:spTree>
    <p:extLst>
      <p:ext uri="{BB962C8B-B14F-4D97-AF65-F5344CB8AC3E}">
        <p14:creationId xmlns:p14="http://schemas.microsoft.com/office/powerpoint/2010/main" val="16973980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69826"/>
            <a:ext cx="8362950" cy="935038"/>
          </a:xfrm>
        </p:spPr>
        <p:txBody>
          <a:bodyPr>
            <a:normAutofit fontScale="90000"/>
          </a:bodyPr>
          <a:lstStyle/>
          <a:p>
            <a:r>
              <a:rPr lang="en-AU" sz="3100" dirty="0" smtClean="0"/>
              <a:t>Responding to HSB</a:t>
            </a:r>
            <a:r>
              <a:rPr lang="en-AU" dirty="0" smtClean="0"/>
              <a:t/>
            </a:r>
            <a:br>
              <a:rPr lang="en-AU" dirty="0" smtClean="0"/>
            </a:br>
            <a:endParaRPr lang="en-AU" dirty="0"/>
          </a:p>
        </p:txBody>
      </p:sp>
      <p:sp>
        <p:nvSpPr>
          <p:cNvPr id="3" name="Content Placeholder 2"/>
          <p:cNvSpPr>
            <a:spLocks noGrp="1"/>
          </p:cNvSpPr>
          <p:nvPr>
            <p:ph idx="1"/>
          </p:nvPr>
        </p:nvSpPr>
        <p:spPr>
          <a:xfrm>
            <a:off x="457200" y="1196752"/>
            <a:ext cx="8229600" cy="5328592"/>
          </a:xfrm>
        </p:spPr>
        <p:txBody>
          <a:bodyPr>
            <a:normAutofit fontScale="92500" lnSpcReduction="20000"/>
          </a:bodyPr>
          <a:lstStyle/>
          <a:p>
            <a:pPr algn="ctr" eaLnBrk="0" hangingPunct="0">
              <a:spcBef>
                <a:spcPct val="0"/>
              </a:spcBef>
              <a:buNone/>
              <a:defRPr/>
            </a:pPr>
            <a:endParaRPr lang="en-AU" sz="2000" dirty="0">
              <a:solidFill>
                <a:srgbClr val="000000"/>
              </a:solidFill>
              <a:ea typeface="ＭＳ Ｐゴシック" pitchFamily="96" charset="-128"/>
            </a:endParaRPr>
          </a:p>
          <a:p>
            <a:pPr eaLnBrk="0" hangingPunct="0">
              <a:spcBef>
                <a:spcPct val="0"/>
              </a:spcBef>
              <a:defRPr/>
            </a:pPr>
            <a:r>
              <a:rPr lang="en-US" altLang="en-US" sz="3000" dirty="0" smtClean="0">
                <a:solidFill>
                  <a:srgbClr val="000000"/>
                </a:solidFill>
                <a:ea typeface="ＭＳ Ｐゴシック"/>
              </a:rPr>
              <a:t>Teach privacy and healthy boundaries</a:t>
            </a:r>
          </a:p>
          <a:p>
            <a:pPr eaLnBrk="0" hangingPunct="0">
              <a:spcBef>
                <a:spcPct val="0"/>
              </a:spcBef>
              <a:defRPr/>
            </a:pPr>
            <a:r>
              <a:rPr lang="en-US" altLang="en-US" sz="3000" dirty="0" smtClean="0">
                <a:solidFill>
                  <a:srgbClr val="000000"/>
                </a:solidFill>
                <a:ea typeface="ＭＳ Ｐゴシック"/>
              </a:rPr>
              <a:t>Sex education and sexual expression</a:t>
            </a:r>
          </a:p>
          <a:p>
            <a:pPr eaLnBrk="0" hangingPunct="0">
              <a:spcBef>
                <a:spcPct val="0"/>
              </a:spcBef>
              <a:defRPr/>
            </a:pPr>
            <a:r>
              <a:rPr lang="en-US" altLang="en-US" sz="3000" dirty="0" smtClean="0">
                <a:solidFill>
                  <a:srgbClr val="000000"/>
                </a:solidFill>
                <a:ea typeface="ＭＳ Ｐゴシック"/>
              </a:rPr>
              <a:t>Encourage open communication</a:t>
            </a:r>
          </a:p>
          <a:p>
            <a:pPr eaLnBrk="0" hangingPunct="0">
              <a:spcBef>
                <a:spcPct val="0"/>
              </a:spcBef>
              <a:defRPr/>
            </a:pPr>
            <a:r>
              <a:rPr lang="en-US" altLang="en-US" sz="3000" dirty="0" smtClean="0">
                <a:solidFill>
                  <a:srgbClr val="000000"/>
                </a:solidFill>
                <a:ea typeface="ＭＳ Ｐゴシック"/>
              </a:rPr>
              <a:t>Interrupting and re-directing misuse of power</a:t>
            </a:r>
          </a:p>
          <a:p>
            <a:pPr eaLnBrk="0" hangingPunct="0">
              <a:spcBef>
                <a:spcPct val="0"/>
              </a:spcBef>
              <a:defRPr/>
            </a:pPr>
            <a:r>
              <a:rPr lang="en-US" altLang="en-US" sz="3000" dirty="0" smtClean="0">
                <a:solidFill>
                  <a:srgbClr val="000000"/>
                </a:solidFill>
                <a:ea typeface="ＭＳ Ｐゴシック"/>
              </a:rPr>
              <a:t>Distorted  thinking</a:t>
            </a:r>
          </a:p>
          <a:p>
            <a:pPr eaLnBrk="0" hangingPunct="0">
              <a:spcBef>
                <a:spcPct val="0"/>
              </a:spcBef>
              <a:defRPr/>
            </a:pPr>
            <a:r>
              <a:rPr lang="en-US" altLang="en-US" sz="3000" dirty="0" smtClean="0">
                <a:solidFill>
                  <a:srgbClr val="000000"/>
                </a:solidFill>
                <a:ea typeface="ＭＳ Ｐゴシック"/>
              </a:rPr>
              <a:t>Discipline Issues</a:t>
            </a:r>
          </a:p>
          <a:p>
            <a:pPr eaLnBrk="0" hangingPunct="0">
              <a:spcBef>
                <a:spcPct val="0"/>
              </a:spcBef>
              <a:defRPr/>
            </a:pPr>
            <a:r>
              <a:rPr lang="en-US" altLang="en-US" sz="3000" dirty="0" smtClean="0">
                <a:solidFill>
                  <a:srgbClr val="000000"/>
                </a:solidFill>
                <a:ea typeface="ＭＳ Ｐゴシック"/>
              </a:rPr>
              <a:t>Development of Self-esteem</a:t>
            </a:r>
          </a:p>
          <a:p>
            <a:pPr eaLnBrk="0" hangingPunct="0">
              <a:spcBef>
                <a:spcPct val="0"/>
              </a:spcBef>
              <a:defRPr/>
            </a:pPr>
            <a:r>
              <a:rPr lang="en-US" altLang="en-US" sz="3000" dirty="0" smtClean="0">
                <a:solidFill>
                  <a:srgbClr val="000000"/>
                </a:solidFill>
                <a:ea typeface="ＭＳ Ｐゴシック"/>
              </a:rPr>
              <a:t>Development of emotional literacy</a:t>
            </a:r>
          </a:p>
          <a:p>
            <a:pPr eaLnBrk="0" hangingPunct="0">
              <a:spcBef>
                <a:spcPct val="0"/>
              </a:spcBef>
              <a:defRPr/>
            </a:pPr>
            <a:r>
              <a:rPr lang="en-US" altLang="en-US" sz="3000" dirty="0" smtClean="0">
                <a:solidFill>
                  <a:srgbClr val="000000"/>
                </a:solidFill>
                <a:ea typeface="ＭＳ Ｐゴシック"/>
              </a:rPr>
              <a:t>Increase empathy awareness</a:t>
            </a:r>
          </a:p>
          <a:p>
            <a:pPr eaLnBrk="0" hangingPunct="0">
              <a:spcBef>
                <a:spcPct val="0"/>
              </a:spcBef>
              <a:defRPr/>
            </a:pPr>
            <a:r>
              <a:rPr lang="en-US" altLang="en-US" sz="3000" dirty="0" smtClean="0">
                <a:solidFill>
                  <a:srgbClr val="000000"/>
                </a:solidFill>
                <a:ea typeface="ＭＳ Ｐゴシック"/>
              </a:rPr>
              <a:t>Develop problem solving skills.</a:t>
            </a:r>
          </a:p>
          <a:p>
            <a:pPr eaLnBrk="0" hangingPunct="0">
              <a:spcBef>
                <a:spcPct val="0"/>
              </a:spcBef>
              <a:defRPr/>
            </a:pPr>
            <a:r>
              <a:rPr lang="en-US" altLang="en-US" sz="3000" dirty="0" smtClean="0">
                <a:solidFill>
                  <a:srgbClr val="000000"/>
                </a:solidFill>
                <a:ea typeface="ＭＳ Ｐゴシック"/>
              </a:rPr>
              <a:t>Enhance social skills/ social relationships</a:t>
            </a:r>
          </a:p>
          <a:p>
            <a:pPr eaLnBrk="0" hangingPunct="0">
              <a:spcBef>
                <a:spcPct val="0"/>
              </a:spcBef>
              <a:defRPr/>
            </a:pPr>
            <a:r>
              <a:rPr lang="en-US" altLang="en-US" sz="3000" dirty="0" smtClean="0">
                <a:solidFill>
                  <a:srgbClr val="000000"/>
                </a:solidFill>
                <a:ea typeface="ＭＳ Ｐゴシック"/>
              </a:rPr>
              <a:t>Help deal with past trauma experiences</a:t>
            </a:r>
          </a:p>
          <a:p>
            <a:pPr marL="0" indent="0" eaLnBrk="0" hangingPunct="0">
              <a:spcBef>
                <a:spcPct val="0"/>
              </a:spcBef>
              <a:buNone/>
              <a:defRPr/>
            </a:pPr>
            <a:endParaRPr lang="en-US" altLang="en-US" sz="2000" dirty="0" smtClean="0">
              <a:solidFill>
                <a:srgbClr val="000000"/>
              </a:solidFill>
              <a:ea typeface="ＭＳ Ｐゴシック"/>
            </a:endParaRPr>
          </a:p>
          <a:p>
            <a:pPr marL="0" indent="0" eaLnBrk="0" hangingPunct="0">
              <a:spcBef>
                <a:spcPct val="0"/>
              </a:spcBef>
              <a:buNone/>
              <a:defRPr/>
            </a:pPr>
            <a:r>
              <a:rPr lang="en-US" altLang="en-US" sz="2000" dirty="0" smtClean="0">
                <a:solidFill>
                  <a:srgbClr val="000000"/>
                </a:solidFill>
                <a:ea typeface="ＭＳ Ｐゴシック"/>
              </a:rPr>
              <a:t>                                                                       (RGT Training &amp; Consultancy.)</a:t>
            </a:r>
            <a:endParaRPr lang="en-US" altLang="en-US" sz="2000" dirty="0">
              <a:solidFill>
                <a:srgbClr val="000000"/>
              </a:solidFill>
              <a:ea typeface="ＭＳ Ｐゴシック"/>
            </a:endParaRPr>
          </a:p>
          <a:p>
            <a:pPr eaLnBrk="0" hangingPunct="0">
              <a:spcBef>
                <a:spcPct val="0"/>
              </a:spcBef>
              <a:defRPr/>
            </a:pPr>
            <a:endParaRPr lang="en-AU" altLang="en-US" sz="2000" dirty="0">
              <a:solidFill>
                <a:srgbClr val="000000"/>
              </a:solidFill>
            </a:endParaRPr>
          </a:p>
          <a:p>
            <a:endParaRPr lang="en-AU" sz="2000" dirty="0"/>
          </a:p>
        </p:txBody>
      </p:sp>
      <p:sp>
        <p:nvSpPr>
          <p:cNvPr id="4" name="Title 1"/>
          <p:cNvSpPr txBox="1">
            <a:spLocks/>
          </p:cNvSpPr>
          <p:nvPr/>
        </p:nvSpPr>
        <p:spPr>
          <a:xfrm>
            <a:off x="457200" y="274638"/>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400" kern="1200">
                <a:solidFill>
                  <a:schemeClr val="bg1"/>
                </a:solidFill>
                <a:latin typeface="Arial" pitchFamily="34" charset="0"/>
                <a:ea typeface="+mj-ea"/>
                <a:cs typeface="Arial" pitchFamily="34" charset="0"/>
              </a:defRPr>
            </a:lvl1pPr>
          </a:lstStyle>
          <a:p>
            <a:pPr fontAlgn="auto">
              <a:spcAft>
                <a:spcPts val="0"/>
              </a:spcAft>
            </a:pPr>
            <a:r>
              <a:rPr lang="en-AU" dirty="0" smtClean="0"/>
              <a:t>Long term response</a:t>
            </a:r>
            <a:endParaRPr lang="en-AU" dirty="0"/>
          </a:p>
        </p:txBody>
      </p:sp>
    </p:spTree>
    <p:extLst>
      <p:ext uri="{BB962C8B-B14F-4D97-AF65-F5344CB8AC3E}">
        <p14:creationId xmlns:p14="http://schemas.microsoft.com/office/powerpoint/2010/main" val="3937712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274638"/>
            <a:ext cx="8939336" cy="1143000"/>
          </a:xfrm>
        </p:spPr>
        <p:txBody>
          <a:bodyPr>
            <a:normAutofit fontScale="90000"/>
          </a:bodyPr>
          <a:lstStyle/>
          <a:p>
            <a:pPr algn="ctr"/>
            <a:r>
              <a:rPr lang="en-AU" dirty="0" smtClean="0"/>
              <a:t>Responding to HSB: Risk assessment</a:t>
            </a:r>
            <a:endParaRPr lang="en-AU" dirty="0"/>
          </a:p>
        </p:txBody>
      </p:sp>
      <p:sp>
        <p:nvSpPr>
          <p:cNvPr id="3" name="Content Placeholder 2"/>
          <p:cNvSpPr>
            <a:spLocks noGrp="1"/>
          </p:cNvSpPr>
          <p:nvPr>
            <p:ph idx="1"/>
          </p:nvPr>
        </p:nvSpPr>
        <p:spPr/>
        <p:txBody>
          <a:bodyPr>
            <a:noAutofit/>
          </a:bodyPr>
          <a:lstStyle/>
          <a:p>
            <a:r>
              <a:rPr lang="en-AU" sz="2800" dirty="0" smtClean="0"/>
              <a:t>What are the risks to &amp; from the child?</a:t>
            </a:r>
          </a:p>
          <a:p>
            <a:r>
              <a:rPr lang="en-AU" sz="2800" dirty="0" smtClean="0"/>
              <a:t>Who is at risk?</a:t>
            </a:r>
          </a:p>
          <a:p>
            <a:r>
              <a:rPr lang="en-AU" sz="2800" dirty="0" smtClean="0"/>
              <a:t>Which specific children/ adults are at risk?</a:t>
            </a:r>
          </a:p>
          <a:p>
            <a:r>
              <a:rPr lang="en-AU" sz="2800" dirty="0" smtClean="0"/>
              <a:t>How?</a:t>
            </a:r>
          </a:p>
          <a:p>
            <a:r>
              <a:rPr lang="en-AU" sz="2800" dirty="0" smtClean="0"/>
              <a:t>Where?</a:t>
            </a:r>
          </a:p>
          <a:p>
            <a:r>
              <a:rPr lang="en-AU" sz="2800" dirty="0" smtClean="0"/>
              <a:t>When?</a:t>
            </a:r>
          </a:p>
          <a:p>
            <a:r>
              <a:rPr lang="en-AU" sz="2800" dirty="0" smtClean="0"/>
              <a:t>Likely triggers?  Mood, stress, avoidance?</a:t>
            </a:r>
          </a:p>
          <a:p>
            <a:r>
              <a:rPr lang="en-AU" sz="2800" dirty="0" smtClean="0"/>
              <a:t>Situational risk factors?</a:t>
            </a:r>
          </a:p>
          <a:p>
            <a:r>
              <a:rPr lang="en-AU" sz="2800" dirty="0" smtClean="0"/>
              <a:t>Emotional/behavioural signs to look for?</a:t>
            </a:r>
            <a:endParaRPr lang="en-AU" sz="2800" dirty="0"/>
          </a:p>
        </p:txBody>
      </p:sp>
    </p:spTree>
    <p:extLst>
      <p:ext uri="{BB962C8B-B14F-4D97-AF65-F5344CB8AC3E}">
        <p14:creationId xmlns:p14="http://schemas.microsoft.com/office/powerpoint/2010/main" val="3932515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Student Support Plan</a:t>
            </a:r>
            <a:endParaRPr lang="en-AU" dirty="0"/>
          </a:p>
        </p:txBody>
      </p:sp>
      <p:sp>
        <p:nvSpPr>
          <p:cNvPr id="3" name="Content Placeholder 2"/>
          <p:cNvSpPr>
            <a:spLocks noGrp="1"/>
          </p:cNvSpPr>
          <p:nvPr>
            <p:ph idx="1"/>
          </p:nvPr>
        </p:nvSpPr>
        <p:spPr>
          <a:xfrm>
            <a:off x="457200" y="1340768"/>
            <a:ext cx="8229600" cy="4525963"/>
          </a:xfrm>
        </p:spPr>
        <p:txBody>
          <a:bodyPr>
            <a:normAutofit/>
          </a:bodyPr>
          <a:lstStyle/>
          <a:p>
            <a:r>
              <a:rPr lang="en-AU" sz="2800" dirty="0" smtClean="0"/>
              <a:t>Supervision </a:t>
            </a:r>
            <a:r>
              <a:rPr lang="en-AU" sz="2800" dirty="0"/>
              <a:t>during high risk times/areas</a:t>
            </a:r>
          </a:p>
          <a:p>
            <a:r>
              <a:rPr lang="en-AU" sz="2800" dirty="0"/>
              <a:t>Designated ‘go’ and ‘no go’ areas</a:t>
            </a:r>
          </a:p>
          <a:p>
            <a:r>
              <a:rPr lang="en-AU" sz="2800" dirty="0"/>
              <a:t>Supervision of risk areas – toilets, changing areas</a:t>
            </a:r>
          </a:p>
          <a:p>
            <a:r>
              <a:rPr lang="en-AU" sz="2800" dirty="0"/>
              <a:t>Daily check in with a designated teacher</a:t>
            </a:r>
          </a:p>
          <a:p>
            <a:r>
              <a:rPr lang="en-AU" sz="2800" dirty="0"/>
              <a:t>A plan for responding to further incidents </a:t>
            </a:r>
          </a:p>
          <a:p>
            <a:r>
              <a:rPr lang="en-AU" sz="2800" dirty="0"/>
              <a:t>A plan for involving the student in positive interactions with peers.  </a:t>
            </a:r>
          </a:p>
          <a:p>
            <a:pPr marL="0" indent="0">
              <a:buNone/>
            </a:pPr>
            <a:r>
              <a:rPr lang="en-AU" dirty="0" smtClean="0"/>
              <a:t>                             </a:t>
            </a:r>
            <a:r>
              <a:rPr lang="en-AU" sz="2000" dirty="0"/>
              <a:t>(</a:t>
            </a:r>
            <a:r>
              <a:rPr lang="en-AU" sz="2000" dirty="0" smtClean="0"/>
              <a:t>Victorian Dept. of Human Services 2012)</a:t>
            </a:r>
            <a:endParaRPr lang="en-AU" sz="20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27</a:t>
            </a:fld>
            <a:endParaRPr lang="en-AU">
              <a:solidFill>
                <a:prstClr val="black">
                  <a:tint val="75000"/>
                </a:prstClr>
              </a:solidFill>
            </a:endParaRPr>
          </a:p>
        </p:txBody>
      </p:sp>
    </p:spTree>
    <p:extLst>
      <p:ext uri="{BB962C8B-B14F-4D97-AF65-F5344CB8AC3E}">
        <p14:creationId xmlns:p14="http://schemas.microsoft.com/office/powerpoint/2010/main" val="3575704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Support and Safety Planning </a:t>
            </a:r>
            <a:endParaRPr lang="en-AU" dirty="0"/>
          </a:p>
        </p:txBody>
      </p:sp>
      <p:sp>
        <p:nvSpPr>
          <p:cNvPr id="3" name="Content Placeholder 2"/>
          <p:cNvSpPr>
            <a:spLocks noGrp="1"/>
          </p:cNvSpPr>
          <p:nvPr>
            <p:ph idx="1"/>
          </p:nvPr>
        </p:nvSpPr>
        <p:spPr>
          <a:xfrm>
            <a:off x="539552" y="1484784"/>
            <a:ext cx="8229600" cy="4536504"/>
          </a:xfrm>
        </p:spPr>
        <p:txBody>
          <a:bodyPr>
            <a:normAutofit/>
          </a:bodyPr>
          <a:lstStyle/>
          <a:p>
            <a:r>
              <a:rPr lang="en-AU" sz="2800" dirty="0" smtClean="0"/>
              <a:t>Balance risk against needs of child with HSB</a:t>
            </a:r>
          </a:p>
          <a:p>
            <a:r>
              <a:rPr lang="en-AU" sz="2800" dirty="0" smtClean="0"/>
              <a:t>Information Sharing </a:t>
            </a:r>
          </a:p>
          <a:p>
            <a:r>
              <a:rPr lang="en-AU" sz="2800" dirty="0" smtClean="0"/>
              <a:t>Involving parent/carer</a:t>
            </a:r>
          </a:p>
          <a:p>
            <a:r>
              <a:rPr lang="en-AU" sz="2800" dirty="0" smtClean="0"/>
              <a:t>Involve student in planning</a:t>
            </a:r>
          </a:p>
          <a:p>
            <a:r>
              <a:rPr lang="en-AU" sz="2800" dirty="0" smtClean="0"/>
              <a:t>Follow up and monitoring</a:t>
            </a:r>
          </a:p>
          <a:p>
            <a:r>
              <a:rPr lang="en-AU" sz="2800" dirty="0" smtClean="0"/>
              <a:t>Referral to other agencies CPFS or therapeutic services.</a:t>
            </a:r>
          </a:p>
          <a:p>
            <a:pPr marL="0" indent="0">
              <a:buNone/>
            </a:pPr>
            <a:r>
              <a:rPr lang="en-AU" sz="2400" dirty="0" smtClean="0"/>
              <a:t>                            (</a:t>
            </a:r>
            <a:r>
              <a:rPr lang="en-AU" sz="2400" dirty="0"/>
              <a:t>Victorian Dept. of Human Services 2012)</a:t>
            </a:r>
          </a:p>
          <a:p>
            <a:pPr marL="0" indent="0">
              <a:buNone/>
            </a:pPr>
            <a:r>
              <a:rPr lang="en-AU" sz="2800" dirty="0" smtClean="0">
                <a:solidFill>
                  <a:srgbClr val="6600FF"/>
                </a:solidFill>
              </a:rPr>
              <a:t>Case Study</a:t>
            </a:r>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28</a:t>
            </a:fld>
            <a:endParaRPr lang="en-AU">
              <a:solidFill>
                <a:prstClr val="black">
                  <a:tint val="75000"/>
                </a:prstClr>
              </a:solidFill>
            </a:endParaRPr>
          </a:p>
        </p:txBody>
      </p:sp>
    </p:spTree>
    <p:extLst>
      <p:ext uri="{BB962C8B-B14F-4D97-AF65-F5344CB8AC3E}">
        <p14:creationId xmlns:p14="http://schemas.microsoft.com/office/powerpoint/2010/main" val="7858869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Protective behaviours</a:t>
            </a:r>
            <a:endParaRPr lang="en-AU" dirty="0"/>
          </a:p>
        </p:txBody>
      </p:sp>
      <p:sp>
        <p:nvSpPr>
          <p:cNvPr id="3" name="Content Placeholder 2"/>
          <p:cNvSpPr>
            <a:spLocks noGrp="1"/>
          </p:cNvSpPr>
          <p:nvPr>
            <p:ph idx="1"/>
          </p:nvPr>
        </p:nvSpPr>
        <p:spPr>
          <a:xfrm>
            <a:off x="457200" y="1268760"/>
            <a:ext cx="8229600" cy="4525963"/>
          </a:xfrm>
        </p:spPr>
        <p:txBody>
          <a:bodyPr>
            <a:normAutofit fontScale="77500" lnSpcReduction="20000"/>
          </a:bodyPr>
          <a:lstStyle/>
          <a:p>
            <a:pPr marL="0" indent="0">
              <a:buNone/>
            </a:pPr>
            <a:r>
              <a:rPr lang="en-AU" dirty="0" smtClean="0"/>
              <a:t>Sexual abuse prevention knowledge and skills</a:t>
            </a:r>
          </a:p>
          <a:p>
            <a:r>
              <a:rPr lang="en-AU" dirty="0" smtClean="0"/>
              <a:t>Feelings</a:t>
            </a:r>
          </a:p>
          <a:p>
            <a:r>
              <a:rPr lang="en-AU" dirty="0" smtClean="0"/>
              <a:t>Safety</a:t>
            </a:r>
          </a:p>
          <a:p>
            <a:r>
              <a:rPr lang="en-AU" dirty="0" smtClean="0"/>
              <a:t>Early warning signs</a:t>
            </a:r>
          </a:p>
          <a:p>
            <a:r>
              <a:rPr lang="en-AU" dirty="0" smtClean="0"/>
              <a:t>Secrets</a:t>
            </a:r>
          </a:p>
          <a:p>
            <a:r>
              <a:rPr lang="en-AU" dirty="0" smtClean="0"/>
              <a:t>Body ownership/ Public and private</a:t>
            </a:r>
          </a:p>
          <a:p>
            <a:r>
              <a:rPr lang="en-AU" dirty="0" smtClean="0"/>
              <a:t>Personal space</a:t>
            </a:r>
          </a:p>
          <a:p>
            <a:r>
              <a:rPr lang="en-AU" dirty="0" smtClean="0"/>
              <a:t>Safe and unsafe touches </a:t>
            </a:r>
          </a:p>
          <a:p>
            <a:r>
              <a:rPr lang="en-AU" dirty="0" smtClean="0"/>
              <a:t>Assertiveness</a:t>
            </a:r>
          </a:p>
          <a:p>
            <a:endParaRPr lang="en-AU" dirty="0" smtClean="0"/>
          </a:p>
          <a:p>
            <a:r>
              <a:rPr lang="en-AU" dirty="0" smtClean="0"/>
              <a:t>Teenagers guide – </a:t>
            </a:r>
            <a:r>
              <a:rPr lang="en-AU" dirty="0"/>
              <a:t>c</a:t>
            </a:r>
            <a:r>
              <a:rPr lang="en-AU" dirty="0" smtClean="0"/>
              <a:t>onsent and grooming.</a:t>
            </a: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29</a:t>
            </a:fld>
            <a:endParaRPr lang="en-AU">
              <a:solidFill>
                <a:prstClr val="black">
                  <a:tint val="75000"/>
                </a:prstClr>
              </a:solidFill>
            </a:endParaRPr>
          </a:p>
        </p:txBody>
      </p:sp>
    </p:spTree>
    <p:extLst>
      <p:ext uri="{BB962C8B-B14F-4D97-AF65-F5344CB8AC3E}">
        <p14:creationId xmlns:p14="http://schemas.microsoft.com/office/powerpoint/2010/main" val="2800784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Definitions</a:t>
            </a:r>
            <a:endParaRPr lang="en-AU" dirty="0"/>
          </a:p>
        </p:txBody>
      </p:sp>
      <p:sp>
        <p:nvSpPr>
          <p:cNvPr id="3" name="Content Placeholder 2"/>
          <p:cNvSpPr>
            <a:spLocks noGrp="1"/>
          </p:cNvSpPr>
          <p:nvPr>
            <p:ph idx="1"/>
          </p:nvPr>
        </p:nvSpPr>
        <p:spPr/>
        <p:txBody>
          <a:bodyPr>
            <a:normAutofit/>
          </a:bodyPr>
          <a:lstStyle/>
          <a:p>
            <a:r>
              <a:rPr lang="en-AU" sz="2800" dirty="0" smtClean="0"/>
              <a:t>Involve coercion, bribery, aggression, secrecy or a substantial age difference or power difference</a:t>
            </a:r>
            <a:r>
              <a:rPr lang="en-AU" sz="3000" dirty="0" smtClean="0"/>
              <a:t>.</a:t>
            </a:r>
            <a:r>
              <a:rPr lang="en-AU" sz="3000" dirty="0"/>
              <a:t> </a:t>
            </a:r>
            <a:r>
              <a:rPr lang="en-AU" sz="2400" dirty="0" smtClean="0"/>
              <a:t>(O’Brien 2008) </a:t>
            </a:r>
            <a:endParaRPr lang="en-AU" sz="2400" dirty="0"/>
          </a:p>
          <a:p>
            <a:endParaRPr lang="en-AU" dirty="0" smtClean="0"/>
          </a:p>
          <a:p>
            <a:r>
              <a:rPr lang="en-AU" sz="2800" dirty="0" smtClean="0"/>
              <a:t>Vary from excessive self-stimulation, sexual approaches to adults, obsessive interests in pornography, and sexual overtures to other children that are excessive to developmental norms. </a:t>
            </a:r>
            <a:r>
              <a:rPr lang="en-AU" sz="2400" dirty="0" smtClean="0"/>
              <a:t>(O’Brien 2010) </a:t>
            </a:r>
            <a:endParaRPr lang="en-AU" sz="2400" dirty="0"/>
          </a:p>
        </p:txBody>
      </p:sp>
    </p:spTree>
    <p:extLst>
      <p:ext uri="{BB962C8B-B14F-4D97-AF65-F5344CB8AC3E}">
        <p14:creationId xmlns:p14="http://schemas.microsoft.com/office/powerpoint/2010/main" val="34738710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AU" dirty="0" smtClean="0"/>
              <a:t>Conclusion</a:t>
            </a:r>
            <a:endParaRPr lang="en-AU" dirty="0"/>
          </a:p>
        </p:txBody>
      </p:sp>
      <p:sp>
        <p:nvSpPr>
          <p:cNvPr id="3" name="Content Placeholder 2"/>
          <p:cNvSpPr>
            <a:spLocks noGrp="1"/>
          </p:cNvSpPr>
          <p:nvPr>
            <p:ph idx="1"/>
          </p:nvPr>
        </p:nvSpPr>
        <p:spPr>
          <a:xfrm>
            <a:off x="457200" y="1268760"/>
            <a:ext cx="8229600" cy="4857403"/>
          </a:xfrm>
        </p:spPr>
        <p:txBody>
          <a:bodyPr/>
          <a:lstStyle/>
          <a:p>
            <a:r>
              <a:rPr lang="en-AU" sz="2800" dirty="0" smtClean="0"/>
              <a:t>HSBs are serious</a:t>
            </a:r>
          </a:p>
          <a:p>
            <a:r>
              <a:rPr lang="en-AU" sz="2800" dirty="0" smtClean="0"/>
              <a:t>Not part of ‘normal’ sexual development</a:t>
            </a:r>
          </a:p>
          <a:p>
            <a:r>
              <a:rPr lang="en-AU" sz="2800" dirty="0" smtClean="0"/>
              <a:t>Some behaviours may be reportable </a:t>
            </a:r>
          </a:p>
          <a:p>
            <a:r>
              <a:rPr lang="en-AU" sz="2800" dirty="0" smtClean="0"/>
              <a:t>Response depends on the child and context</a:t>
            </a:r>
          </a:p>
          <a:p>
            <a:r>
              <a:rPr lang="en-AU" sz="2800" dirty="0" smtClean="0"/>
              <a:t>Safety of victims/potential victims</a:t>
            </a:r>
          </a:p>
          <a:p>
            <a:r>
              <a:rPr lang="en-AU" sz="2800" dirty="0" smtClean="0"/>
              <a:t>HSB and future abusive behaviour</a:t>
            </a:r>
          </a:p>
          <a:p>
            <a:r>
              <a:rPr lang="en-AU" sz="2800" dirty="0" smtClean="0"/>
              <a:t>Teachers need more training and support </a:t>
            </a:r>
          </a:p>
          <a:p>
            <a:r>
              <a:rPr lang="en-AU" sz="2800" dirty="0" smtClean="0"/>
              <a:t>Impact of HSB on teachers</a:t>
            </a:r>
          </a:p>
          <a:p>
            <a:endParaRPr lang="en-AU" dirty="0" smtClean="0"/>
          </a:p>
          <a:p>
            <a:endParaRPr lang="en-AU" dirty="0" smtClean="0"/>
          </a:p>
          <a:p>
            <a:endParaRPr lang="en-AU" dirty="0" smtClean="0"/>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30</a:t>
            </a:fld>
            <a:endParaRPr lang="en-AU">
              <a:solidFill>
                <a:prstClr val="black">
                  <a:tint val="75000"/>
                </a:prstClr>
              </a:solidFill>
            </a:endParaRPr>
          </a:p>
        </p:txBody>
      </p:sp>
    </p:spTree>
    <p:extLst>
      <p:ext uri="{BB962C8B-B14F-4D97-AF65-F5344CB8AC3E}">
        <p14:creationId xmlns:p14="http://schemas.microsoft.com/office/powerpoint/2010/main" val="208905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362950" cy="720080"/>
          </a:xfrm>
        </p:spPr>
        <p:txBody>
          <a:bodyPr>
            <a:normAutofit fontScale="90000"/>
          </a:bodyPr>
          <a:lstStyle/>
          <a:p>
            <a:r>
              <a:rPr lang="en-AU" dirty="0"/>
              <a:t> </a:t>
            </a:r>
            <a:r>
              <a:rPr lang="en-AU" sz="3200" dirty="0" smtClean="0"/>
              <a:t>Resources</a:t>
            </a:r>
            <a:endParaRPr lang="en-AU" dirty="0"/>
          </a:p>
        </p:txBody>
      </p:sp>
      <p:sp>
        <p:nvSpPr>
          <p:cNvPr id="3" name="Content Placeholder 2"/>
          <p:cNvSpPr>
            <a:spLocks noGrp="1"/>
          </p:cNvSpPr>
          <p:nvPr>
            <p:ph idx="1"/>
          </p:nvPr>
        </p:nvSpPr>
        <p:spPr>
          <a:xfrm>
            <a:off x="251520" y="1268760"/>
            <a:ext cx="8892480" cy="5040560"/>
          </a:xfrm>
        </p:spPr>
        <p:txBody>
          <a:bodyPr>
            <a:normAutofit lnSpcReduction="10000"/>
          </a:bodyPr>
          <a:lstStyle/>
          <a:p>
            <a:pPr lvl="0" eaLnBrk="0" hangingPunct="0">
              <a:lnSpc>
                <a:spcPct val="120000"/>
              </a:lnSpc>
              <a:spcBef>
                <a:spcPct val="0"/>
              </a:spcBef>
              <a:buClr>
                <a:srgbClr val="464E56"/>
              </a:buClr>
              <a:buFont typeface="Wingdings" pitchFamily="2" charset="2"/>
              <a:buChar char="§"/>
            </a:pPr>
            <a:r>
              <a:rPr lang="en-AU" altLang="en-US" sz="1600" kern="1200" dirty="0" smtClean="0">
                <a:solidFill>
                  <a:srgbClr val="000000"/>
                </a:solidFill>
              </a:rPr>
              <a:t>British Columbia, Ministry of Education, Responding to Children’s Problem Sexual Behaviour in Elementary Schools, A resource for Educators.</a:t>
            </a:r>
          </a:p>
          <a:p>
            <a:pPr lvl="0" eaLnBrk="0" hangingPunct="0">
              <a:lnSpc>
                <a:spcPct val="120000"/>
              </a:lnSpc>
              <a:spcBef>
                <a:spcPct val="0"/>
              </a:spcBef>
              <a:buClr>
                <a:srgbClr val="464E56"/>
              </a:buClr>
              <a:buFont typeface="Wingdings" pitchFamily="2" charset="2"/>
              <a:buChar char="§"/>
            </a:pPr>
            <a:r>
              <a:rPr lang="en-AU" altLang="en-US" sz="1600" dirty="0" smtClean="0">
                <a:solidFill>
                  <a:srgbClr val="000000"/>
                </a:solidFill>
              </a:rPr>
              <a:t>Briggs, F.B. 2012.  Child Protection The essential guide for teachers and other professionals whose work involves children.</a:t>
            </a:r>
            <a:endParaRPr lang="en-AU" altLang="en-US" sz="1600" kern="1200" dirty="0" smtClean="0">
              <a:solidFill>
                <a:srgbClr val="000000"/>
              </a:solidFill>
            </a:endParaRPr>
          </a:p>
          <a:p>
            <a:pPr lvl="0" eaLnBrk="0" hangingPunct="0">
              <a:lnSpc>
                <a:spcPct val="120000"/>
              </a:lnSpc>
              <a:spcBef>
                <a:spcPct val="0"/>
              </a:spcBef>
              <a:buClr>
                <a:srgbClr val="464E56"/>
              </a:buClr>
              <a:buFont typeface="Wingdings" pitchFamily="2" charset="2"/>
              <a:buChar char="§"/>
            </a:pPr>
            <a:r>
              <a:rPr lang="en-AU" altLang="en-US" sz="1600" kern="1200" dirty="0" smtClean="0">
                <a:solidFill>
                  <a:srgbClr val="000000"/>
                </a:solidFill>
              </a:rPr>
              <a:t>Cavanagh Johnson, T. 1996,  Understanding Children</a:t>
            </a:r>
            <a:r>
              <a:rPr lang="ja-JP" altLang="en-AU" sz="1600" kern="1200" dirty="0" smtClean="0">
                <a:solidFill>
                  <a:srgbClr val="000000"/>
                </a:solidFill>
                <a:ea typeface="MS PGothic" pitchFamily="34" charset="-128"/>
              </a:rPr>
              <a:t>’</a:t>
            </a:r>
            <a:r>
              <a:rPr lang="en-AU" altLang="ja-JP" sz="1600" kern="1200" dirty="0" smtClean="0">
                <a:solidFill>
                  <a:srgbClr val="000000"/>
                </a:solidFill>
              </a:rPr>
              <a:t>s Sexual Behaviours. What</a:t>
            </a:r>
            <a:r>
              <a:rPr lang="ja-JP" altLang="en-AU" sz="1600" kern="1200" dirty="0" smtClean="0">
                <a:solidFill>
                  <a:srgbClr val="000000"/>
                </a:solidFill>
                <a:ea typeface="MS PGothic" pitchFamily="34" charset="-128"/>
              </a:rPr>
              <a:t>’</a:t>
            </a:r>
            <a:r>
              <a:rPr lang="en-AU" altLang="ja-JP" sz="1600" kern="1200" dirty="0" smtClean="0">
                <a:solidFill>
                  <a:srgbClr val="000000"/>
                </a:solidFill>
              </a:rPr>
              <a:t>s natural and healthy. </a:t>
            </a:r>
          </a:p>
          <a:p>
            <a:pPr lvl="0" eaLnBrk="0" hangingPunct="0">
              <a:lnSpc>
                <a:spcPct val="120000"/>
              </a:lnSpc>
              <a:spcBef>
                <a:spcPct val="0"/>
              </a:spcBef>
              <a:buClr>
                <a:srgbClr val="464E56"/>
              </a:buClr>
              <a:buFont typeface="Wingdings" pitchFamily="2" charset="2"/>
              <a:buChar char="§"/>
            </a:pPr>
            <a:r>
              <a:rPr lang="en-AU" altLang="en-US" sz="1600" dirty="0" smtClean="0">
                <a:solidFill>
                  <a:srgbClr val="000000"/>
                </a:solidFill>
              </a:rPr>
              <a:t>Robert </a:t>
            </a:r>
            <a:r>
              <a:rPr lang="en-AU" altLang="en-US" sz="1600" dirty="0">
                <a:solidFill>
                  <a:srgbClr val="000000"/>
                </a:solidFill>
              </a:rPr>
              <a:t>G. Tucker, RGT Training and Consultancy, United Kingdom. Pre-pubescent children with sexual behaviour problems.</a:t>
            </a:r>
          </a:p>
          <a:p>
            <a:pPr lvl="0" eaLnBrk="0" hangingPunct="0">
              <a:lnSpc>
                <a:spcPct val="120000"/>
              </a:lnSpc>
              <a:spcBef>
                <a:spcPct val="0"/>
              </a:spcBef>
              <a:buClr>
                <a:srgbClr val="464E56"/>
              </a:buClr>
              <a:buFont typeface="Wingdings" pitchFamily="2" charset="2"/>
              <a:buChar char="§"/>
            </a:pPr>
            <a:r>
              <a:rPr lang="en-AU" altLang="en-US" sz="1600" dirty="0">
                <a:solidFill>
                  <a:srgbClr val="000000"/>
                </a:solidFill>
              </a:rPr>
              <a:t>Robert G. Tucker, RGT Training and Consultancy, United Kingdom. Children with problem sexual behaviours and their families. Best interests case practice model, Specialist practice resource.</a:t>
            </a:r>
          </a:p>
          <a:p>
            <a:pPr lvl="0" eaLnBrk="0" hangingPunct="0">
              <a:lnSpc>
                <a:spcPct val="120000"/>
              </a:lnSpc>
              <a:spcBef>
                <a:spcPct val="0"/>
              </a:spcBef>
              <a:buClr>
                <a:srgbClr val="464E56"/>
              </a:buClr>
              <a:buFont typeface="Wingdings" pitchFamily="2" charset="2"/>
              <a:buChar char="§"/>
            </a:pPr>
            <a:r>
              <a:rPr lang="en-AU" altLang="en-US" sz="1600" dirty="0">
                <a:solidFill>
                  <a:srgbClr val="000000"/>
                </a:solidFill>
              </a:rPr>
              <a:t>Robert G. Tucker, RGT Training and Consultancy, United Kingdom. Adolescents with sexually abusive behaviours and their families. Best interests case practice model, Specialist practice </a:t>
            </a:r>
            <a:r>
              <a:rPr lang="en-AU" altLang="en-US" sz="1600" dirty="0" smtClean="0">
                <a:solidFill>
                  <a:srgbClr val="000000"/>
                </a:solidFill>
              </a:rPr>
              <a:t>resource</a:t>
            </a:r>
          </a:p>
          <a:p>
            <a:pPr lvl="0" eaLnBrk="0" hangingPunct="0">
              <a:lnSpc>
                <a:spcPct val="120000"/>
              </a:lnSpc>
              <a:spcBef>
                <a:spcPct val="0"/>
              </a:spcBef>
              <a:buClr>
                <a:srgbClr val="464E56"/>
              </a:buClr>
              <a:buFont typeface="Wingdings" pitchFamily="2" charset="2"/>
              <a:buChar char="§"/>
            </a:pPr>
            <a:r>
              <a:rPr lang="en-AU" altLang="en-US" sz="1600" dirty="0" smtClean="0">
                <a:solidFill>
                  <a:srgbClr val="000000"/>
                </a:solidFill>
              </a:rPr>
              <a:t>The Department for Child Protection and National Framework Working Group: A learning resource for carers and staff.  With permission of Amanda Paton, Director Therapeutic Services, George Jones Child Advocacy Centre – Parkerville.</a:t>
            </a:r>
            <a:endParaRPr lang="en-AU" altLang="en-US" sz="1600" dirty="0">
              <a:solidFill>
                <a:srgbClr val="000000"/>
              </a:solidFill>
            </a:endParaRPr>
          </a:p>
          <a:p>
            <a:pPr marL="0" indent="0">
              <a:buNone/>
            </a:pPr>
            <a:endParaRPr lang="en-AU" sz="1600" dirty="0"/>
          </a:p>
          <a:p>
            <a:pPr marL="0" indent="0">
              <a:buNone/>
            </a:pPr>
            <a:endParaRPr lang="en-AU" sz="1600" dirty="0" smtClean="0"/>
          </a:p>
          <a:p>
            <a:pPr eaLnBrk="0" hangingPunct="0">
              <a:lnSpc>
                <a:spcPct val="120000"/>
              </a:lnSpc>
              <a:spcBef>
                <a:spcPct val="0"/>
              </a:spcBef>
              <a:buClr>
                <a:srgbClr val="464E56"/>
              </a:buClr>
              <a:buFont typeface="Wingdings" pitchFamily="2" charset="2"/>
              <a:buChar char="§"/>
            </a:pPr>
            <a:endParaRPr lang="en-AU" altLang="en-US" sz="1600" dirty="0"/>
          </a:p>
          <a:p>
            <a:pPr lvl="0" eaLnBrk="0" hangingPunct="0">
              <a:lnSpc>
                <a:spcPct val="120000"/>
              </a:lnSpc>
              <a:spcBef>
                <a:spcPct val="0"/>
              </a:spcBef>
              <a:buClr>
                <a:srgbClr val="464E56"/>
              </a:buClr>
              <a:buFont typeface="Wingdings" pitchFamily="2" charset="2"/>
              <a:buChar char="§"/>
            </a:pPr>
            <a:endParaRPr lang="en-AU" altLang="en-US" sz="1200" kern="1200" dirty="0">
              <a:solidFill>
                <a:srgbClr val="000000"/>
              </a:solidFill>
              <a:cs typeface="Arial" pitchFamily="34" charset="0"/>
            </a:endParaRPr>
          </a:p>
        </p:txBody>
      </p:sp>
    </p:spTree>
    <p:extLst>
      <p:ext uri="{BB962C8B-B14F-4D97-AF65-F5344CB8AC3E}">
        <p14:creationId xmlns:p14="http://schemas.microsoft.com/office/powerpoint/2010/main" val="7095031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pPr lvl="0" eaLnBrk="0" hangingPunct="0">
              <a:lnSpc>
                <a:spcPct val="120000"/>
              </a:lnSpc>
              <a:spcBef>
                <a:spcPct val="0"/>
              </a:spcBef>
              <a:buClr>
                <a:srgbClr val="464E56"/>
              </a:buClr>
              <a:buFont typeface="Wingdings" pitchFamily="2" charset="2"/>
              <a:buChar char="§"/>
            </a:pPr>
            <a:r>
              <a:rPr lang="en-AU" altLang="en-US" sz="1600" dirty="0">
                <a:solidFill>
                  <a:srgbClr val="000000"/>
                </a:solidFill>
              </a:rPr>
              <a:t>Robert G. Tucker, RGT Training and Consultancy, United Kingdom. Pre-pubescent children with sexual behaviour problems.</a:t>
            </a:r>
          </a:p>
          <a:p>
            <a:pPr lvl="0" eaLnBrk="0" hangingPunct="0">
              <a:lnSpc>
                <a:spcPct val="120000"/>
              </a:lnSpc>
              <a:spcBef>
                <a:spcPct val="0"/>
              </a:spcBef>
              <a:buClr>
                <a:srgbClr val="464E56"/>
              </a:buClr>
              <a:buFont typeface="Wingdings" pitchFamily="2" charset="2"/>
              <a:buChar char="§"/>
            </a:pPr>
            <a:r>
              <a:rPr lang="en-AU" altLang="en-US" sz="1600" dirty="0">
                <a:solidFill>
                  <a:srgbClr val="000000"/>
                </a:solidFill>
              </a:rPr>
              <a:t>Robert G. Tucker, RGT Training and Consultancy, United Kingdom. Children with problem sexual behaviours and their families. Best interests case practice model, Specialist practice resource.</a:t>
            </a:r>
          </a:p>
          <a:p>
            <a:pPr lvl="0" eaLnBrk="0" hangingPunct="0">
              <a:lnSpc>
                <a:spcPct val="120000"/>
              </a:lnSpc>
              <a:spcBef>
                <a:spcPct val="0"/>
              </a:spcBef>
              <a:buClr>
                <a:srgbClr val="464E56"/>
              </a:buClr>
              <a:buFont typeface="Wingdings" pitchFamily="2" charset="2"/>
              <a:buChar char="§"/>
            </a:pPr>
            <a:r>
              <a:rPr lang="en-AU" altLang="en-US" sz="1600" dirty="0">
                <a:solidFill>
                  <a:srgbClr val="000000"/>
                </a:solidFill>
              </a:rPr>
              <a:t>Robert G. Tucker, RGT Training and Consultancy, United Kingdom. Adolescents with sexually abusive behaviours and their families. Best interests case practice model, Specialist practice resource</a:t>
            </a:r>
          </a:p>
          <a:p>
            <a:pPr marL="0" indent="0">
              <a:buNone/>
            </a:pPr>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32</a:t>
            </a:fld>
            <a:endParaRPr lang="en-AU">
              <a:solidFill>
                <a:prstClr val="black">
                  <a:tint val="75000"/>
                </a:prstClr>
              </a:solidFill>
            </a:endParaRPr>
          </a:p>
        </p:txBody>
      </p:sp>
    </p:spTree>
    <p:extLst>
      <p:ext uri="{BB962C8B-B14F-4D97-AF65-F5344CB8AC3E}">
        <p14:creationId xmlns:p14="http://schemas.microsoft.com/office/powerpoint/2010/main" val="38786785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normAutofit/>
          </a:bodyPr>
          <a:lstStyle/>
          <a:p>
            <a:pPr eaLnBrk="0" hangingPunct="0">
              <a:spcBef>
                <a:spcPct val="0"/>
              </a:spcBef>
              <a:buClr>
                <a:srgbClr val="464E56"/>
              </a:buClr>
              <a:buFont typeface="Wingdings" pitchFamily="2" charset="2"/>
              <a:buChar char="§"/>
            </a:pPr>
            <a:r>
              <a:rPr lang="en-AU" altLang="en-US" sz="2800" dirty="0">
                <a:solidFill>
                  <a:srgbClr val="000000"/>
                </a:solidFill>
              </a:rPr>
              <a:t>Sexual Behaviours in Children and Young People, Family Planning Queensland, 2012 </a:t>
            </a:r>
          </a:p>
          <a:p>
            <a:pPr lvl="1">
              <a:buFont typeface="Wingdings" pitchFamily="2" charset="2"/>
              <a:buNone/>
            </a:pPr>
            <a:r>
              <a:rPr lang="en-AU" dirty="0"/>
              <a:t>QLD Family Planning Traffic Lights</a:t>
            </a:r>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33</a:t>
            </a:fld>
            <a:endParaRPr lang="en-AU">
              <a:solidFill>
                <a:prstClr val="black">
                  <a:tint val="75000"/>
                </a:prstClr>
              </a:solidFill>
            </a:endParaRPr>
          </a:p>
        </p:txBody>
      </p:sp>
      <p:pic>
        <p:nvPicPr>
          <p:cNvPr id="6146" name="Picture 2" descr="C:\Users\E0408137\AppData\Local\Microsoft\Windows\Temporary Internet Files\Content.IE5\0F3AW650\qrcode.414751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3140968"/>
            <a:ext cx="3154396" cy="2864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831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lstStyle/>
          <a:p>
            <a:pPr lvl="0"/>
            <a:r>
              <a:rPr lang="en-US" altLang="en-US" sz="2400" dirty="0">
                <a:solidFill>
                  <a:srgbClr val="000000"/>
                </a:solidFill>
              </a:rPr>
              <a:t>Children who engage in problem sexual behaviours: context, characteristics and treatment, A review of the literature, Edited by Petra </a:t>
            </a:r>
            <a:r>
              <a:rPr lang="en-US" altLang="en-US" sz="2400" dirty="0" err="1">
                <a:solidFill>
                  <a:srgbClr val="000000"/>
                </a:solidFill>
              </a:rPr>
              <a:t>Staiger</a:t>
            </a:r>
            <a:r>
              <a:rPr lang="en-US" altLang="en-US" sz="2400" dirty="0">
                <a:solidFill>
                  <a:srgbClr val="000000"/>
                </a:solidFill>
              </a:rPr>
              <a:t>, 2005, Copyright Australian Childhood Foundation and </a:t>
            </a:r>
            <a:r>
              <a:rPr lang="en-US" altLang="en-US" sz="2400" dirty="0" err="1">
                <a:solidFill>
                  <a:srgbClr val="000000"/>
                </a:solidFill>
              </a:rPr>
              <a:t>Deakin</a:t>
            </a:r>
            <a:r>
              <a:rPr lang="en-US" altLang="en-US" sz="2400" dirty="0">
                <a:solidFill>
                  <a:srgbClr val="000000"/>
                </a:solidFill>
              </a:rPr>
              <a:t> University</a:t>
            </a: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34</a:t>
            </a:fld>
            <a:endParaRPr lang="en-AU">
              <a:solidFill>
                <a:prstClr val="black">
                  <a:tint val="75000"/>
                </a:prstClr>
              </a:solidFill>
            </a:endParaRPr>
          </a:p>
        </p:txBody>
      </p:sp>
      <p:pic>
        <p:nvPicPr>
          <p:cNvPr id="7170" name="Picture 2" descr="C:\Users\E0408137\AppData\Local\Microsoft\Windows\Temporary Internet Files\Content.IE5\V03LBTG2\qrcode.4147527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9499" y="3140968"/>
            <a:ext cx="2984882" cy="2984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7328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lstStyle/>
          <a:p>
            <a:pPr marL="0" indent="0">
              <a:buNone/>
            </a:pPr>
            <a:r>
              <a:rPr lang="en-AU" altLang="en-US" sz="2800" dirty="0">
                <a:solidFill>
                  <a:srgbClr val="000000"/>
                </a:solidFill>
              </a:rPr>
              <a:t>Government of South Australia. 2010, Responding to problem sexual behaviour in children and young </a:t>
            </a:r>
            <a:r>
              <a:rPr lang="en-AU" altLang="en-US" sz="2800" dirty="0" smtClean="0">
                <a:solidFill>
                  <a:srgbClr val="000000"/>
                </a:solidFill>
              </a:rPr>
              <a:t>people</a:t>
            </a:r>
            <a:r>
              <a:rPr lang="en-AU" altLang="en-US" sz="2800" dirty="0">
                <a:solidFill>
                  <a:srgbClr val="000000"/>
                </a:solidFill>
              </a:rPr>
              <a:t>. Guidelines for staff in education and </a:t>
            </a:r>
            <a:r>
              <a:rPr lang="en-AU" altLang="en-US" sz="2800" dirty="0" smtClean="0">
                <a:solidFill>
                  <a:srgbClr val="000000"/>
                </a:solidFill>
              </a:rPr>
              <a:t>care settings.</a:t>
            </a:r>
          </a:p>
          <a:p>
            <a:endParaRPr lang="en-AU" altLang="en-US" sz="2800" dirty="0">
              <a:solidFill>
                <a:srgbClr val="000000"/>
              </a:solidFill>
            </a:endParaRP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35</a:t>
            </a:fld>
            <a:endParaRPr lang="en-AU">
              <a:solidFill>
                <a:prstClr val="black">
                  <a:tint val="75000"/>
                </a:prstClr>
              </a:solidFill>
            </a:endParaRPr>
          </a:p>
        </p:txBody>
      </p:sp>
      <p:pic>
        <p:nvPicPr>
          <p:cNvPr id="2050" name="Picture 2" descr="C:\Users\E0408137\Desktop\Responding to problem sexual behaviour in children and young people South Austral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3014663"/>
            <a:ext cx="2975620" cy="2975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8386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lstStyle/>
          <a:p>
            <a:r>
              <a:rPr lang="en-AU" altLang="en-US" sz="2800" dirty="0">
                <a:solidFill>
                  <a:srgbClr val="000000"/>
                </a:solidFill>
              </a:rPr>
              <a:t>Human Services, Victoria.  2012, Children with sexually abusive behaviours and their families: Best interests case practice model. </a:t>
            </a:r>
            <a:endParaRPr lang="en-AU" altLang="en-US" sz="2800" dirty="0" smtClean="0">
              <a:solidFill>
                <a:srgbClr val="000000"/>
              </a:solidFill>
            </a:endParaRPr>
          </a:p>
          <a:p>
            <a:endParaRPr lang="en-AU" altLang="en-US" sz="2800" dirty="0">
              <a:solidFill>
                <a:srgbClr val="000000"/>
              </a:solidFill>
            </a:endParaRP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36</a:t>
            </a:fld>
            <a:endParaRPr lang="en-AU">
              <a:solidFill>
                <a:prstClr val="black">
                  <a:tint val="75000"/>
                </a:prstClr>
              </a:solidFill>
            </a:endParaRPr>
          </a:p>
        </p:txBody>
      </p:sp>
      <p:pic>
        <p:nvPicPr>
          <p:cNvPr id="3074" name="Picture 2" descr="C:\Users\E0408137\Desktop\Children with problem sexual behaviours and their families Best interests practice mode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1" y="2924944"/>
            <a:ext cx="3418485"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5193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lstStyle/>
          <a:p>
            <a:pPr lvl="0"/>
            <a:r>
              <a:rPr lang="en-AU" altLang="en-US" sz="2800" dirty="0">
                <a:solidFill>
                  <a:srgbClr val="000000"/>
                </a:solidFill>
              </a:rPr>
              <a:t>Human Services, Victoria.  2012, Adolescents with sexually abusive behaviours and their families: Best interests case practice model. </a:t>
            </a:r>
            <a:endParaRPr lang="en-AU" altLang="en-US" sz="2800" dirty="0" smtClean="0">
              <a:solidFill>
                <a:srgbClr val="000000"/>
              </a:solidFill>
            </a:endParaRPr>
          </a:p>
          <a:p>
            <a:pPr lvl="0"/>
            <a:endParaRPr lang="en-AU" altLang="en-US" sz="2800" dirty="0">
              <a:solidFill>
                <a:srgbClr val="000000"/>
              </a:solidFill>
            </a:endParaRP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37</a:t>
            </a:fld>
            <a:endParaRPr lang="en-AU">
              <a:solidFill>
                <a:prstClr val="black">
                  <a:tint val="75000"/>
                </a:prstClr>
              </a:solidFill>
            </a:endParaRPr>
          </a:p>
        </p:txBody>
      </p:sp>
      <p:pic>
        <p:nvPicPr>
          <p:cNvPr id="4098" name="Picture 2" descr="C:\Users\E0408137\Desktop\Adolescents with sexually abusive gehaviours and their families Best Interests model Victor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816" y="3140968"/>
            <a:ext cx="2664296"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592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normAutofit/>
          </a:bodyPr>
          <a:lstStyle/>
          <a:p>
            <a:pPr marL="0" indent="0">
              <a:buNone/>
            </a:pPr>
            <a:r>
              <a:rPr lang="en-AU" sz="2800" dirty="0" smtClean="0"/>
              <a:t>State Government Victoria, Child Safety Commissioner. Calmer Classrooms. A guide to working with traumatised children, 2007.</a:t>
            </a:r>
          </a:p>
          <a:p>
            <a:pPr marL="0" indent="0">
              <a:buNone/>
            </a:pPr>
            <a:endParaRPr lang="en-AU" sz="28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38</a:t>
            </a:fld>
            <a:endParaRPr lang="en-AU">
              <a:solidFill>
                <a:prstClr val="black">
                  <a:tint val="75000"/>
                </a:prstClr>
              </a:solidFill>
            </a:endParaRPr>
          </a:p>
        </p:txBody>
      </p:sp>
      <p:pic>
        <p:nvPicPr>
          <p:cNvPr id="5122" name="Picture 2" descr="C:\Users\E0408137\Desktop\Calmer Classrooms Victori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0863" y="2986088"/>
            <a:ext cx="2891184" cy="2891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77603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pPr lvl="0"/>
            <a:r>
              <a:rPr lang="en-AU" altLang="en-US" sz="2800" dirty="0">
                <a:solidFill>
                  <a:srgbClr val="000000"/>
                </a:solidFill>
              </a:rPr>
              <a:t>O’Brien, W. 2008, Problem Sexual Behaviour in Children: A Review of the Literature. Australia</a:t>
            </a: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39</a:t>
            </a:fld>
            <a:endParaRPr lang="en-AU">
              <a:solidFill>
                <a:prstClr val="black">
                  <a:tint val="75000"/>
                </a:prstClr>
              </a:solidFill>
            </a:endParaRPr>
          </a:p>
        </p:txBody>
      </p:sp>
      <p:pic>
        <p:nvPicPr>
          <p:cNvPr id="8194" name="Picture 2" descr="C:\Users\E0408137\AppData\Local\Microsoft\Windows\Temporary Internet Files\Content.IE5\6MOZ2UHF\qrcode.414753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636912"/>
            <a:ext cx="3184629" cy="31846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103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Definitions</a:t>
            </a:r>
            <a:endParaRPr lang="en-AU" dirty="0"/>
          </a:p>
        </p:txBody>
      </p:sp>
      <p:sp>
        <p:nvSpPr>
          <p:cNvPr id="3" name="Content Placeholder 2"/>
          <p:cNvSpPr>
            <a:spLocks noGrp="1"/>
          </p:cNvSpPr>
          <p:nvPr>
            <p:ph idx="1"/>
          </p:nvPr>
        </p:nvSpPr>
        <p:spPr>
          <a:xfrm>
            <a:off x="457200" y="1340768"/>
            <a:ext cx="8229600" cy="4525963"/>
          </a:xfrm>
        </p:spPr>
        <p:txBody>
          <a:bodyPr>
            <a:normAutofit fontScale="85000" lnSpcReduction="10000"/>
          </a:bodyPr>
          <a:lstStyle/>
          <a:p>
            <a:r>
              <a:rPr lang="en-AU" sz="3000" dirty="0" smtClean="0">
                <a:latin typeface="Arial" charset="0"/>
              </a:rPr>
              <a:t>puts </a:t>
            </a:r>
            <a:r>
              <a:rPr lang="en-AU" sz="3000" dirty="0">
                <a:latin typeface="Arial" charset="0"/>
              </a:rPr>
              <a:t>the child at </a:t>
            </a:r>
            <a:r>
              <a:rPr lang="en-AU" sz="3000" dirty="0" smtClean="0">
                <a:latin typeface="Arial" charset="0"/>
              </a:rPr>
              <a:t>risk, interferes </a:t>
            </a:r>
            <a:r>
              <a:rPr lang="en-AU" sz="3000" dirty="0">
                <a:latin typeface="Arial" charset="0"/>
              </a:rPr>
              <a:t>with his or her development and relationships, violates rules, is self-abusive and/or </a:t>
            </a:r>
            <a:r>
              <a:rPr lang="en-AU" sz="3000" dirty="0" smtClean="0">
                <a:latin typeface="Arial" charset="0"/>
              </a:rPr>
              <a:t>is defined </a:t>
            </a:r>
            <a:r>
              <a:rPr lang="en-AU" sz="3000" dirty="0">
                <a:latin typeface="Arial" charset="0"/>
              </a:rPr>
              <a:t>by the child as a problem. </a:t>
            </a:r>
            <a:endParaRPr lang="en-AU" sz="3000" dirty="0" smtClean="0">
              <a:latin typeface="Arial" charset="0"/>
            </a:endParaRPr>
          </a:p>
          <a:p>
            <a:endParaRPr lang="en-AU" sz="3000" dirty="0" smtClean="0">
              <a:latin typeface="Arial" charset="0"/>
            </a:endParaRPr>
          </a:p>
          <a:p>
            <a:r>
              <a:rPr lang="en-AU" sz="3000" dirty="0" smtClean="0">
                <a:latin typeface="Arial" charset="0"/>
              </a:rPr>
              <a:t>causes </a:t>
            </a:r>
            <a:r>
              <a:rPr lang="en-AU" sz="3000" dirty="0">
                <a:latin typeface="Arial" charset="0"/>
              </a:rPr>
              <a:t>others to feel </a:t>
            </a:r>
            <a:r>
              <a:rPr lang="en-AU" sz="3000" dirty="0" smtClean="0">
                <a:latin typeface="Arial" charset="0"/>
              </a:rPr>
              <a:t>uncomfortable, occurs </a:t>
            </a:r>
            <a:r>
              <a:rPr lang="en-AU" sz="3000" dirty="0">
                <a:latin typeface="Arial" charset="0"/>
              </a:rPr>
              <a:t>at the wrong time or place, conflicts with family or community values, and is abusive</a:t>
            </a:r>
            <a:r>
              <a:rPr lang="en-AU" sz="3000" dirty="0" smtClean="0">
                <a:latin typeface="Arial" charset="0"/>
              </a:rPr>
              <a:t>.</a:t>
            </a:r>
          </a:p>
          <a:p>
            <a:endParaRPr lang="en-AU" sz="3000" dirty="0">
              <a:latin typeface="Arial" charset="0"/>
            </a:endParaRPr>
          </a:p>
          <a:p>
            <a:r>
              <a:rPr lang="en-AU" sz="3000" dirty="0" smtClean="0">
                <a:latin typeface="Arial" charset="0"/>
              </a:rPr>
              <a:t>can </a:t>
            </a:r>
            <a:r>
              <a:rPr lang="en-AU" sz="3000" dirty="0">
                <a:latin typeface="Arial" charset="0"/>
              </a:rPr>
              <a:t>involve coercion and unequal power. </a:t>
            </a:r>
            <a:r>
              <a:rPr lang="en-AU" sz="3000" dirty="0" smtClean="0">
                <a:latin typeface="Arial" charset="0"/>
              </a:rPr>
              <a:t>     </a:t>
            </a:r>
          </a:p>
          <a:p>
            <a:pPr marL="0" indent="0">
              <a:buNone/>
            </a:pPr>
            <a:r>
              <a:rPr lang="en-AU" sz="3000" dirty="0" smtClean="0">
                <a:latin typeface="Arial" charset="0"/>
              </a:rPr>
              <a:t>                                                       (</a:t>
            </a:r>
            <a:r>
              <a:rPr lang="en-AU" sz="3000" dirty="0" err="1">
                <a:latin typeface="Arial" charset="0"/>
              </a:rPr>
              <a:t>Staiger</a:t>
            </a:r>
            <a:r>
              <a:rPr lang="en-AU" sz="3000" dirty="0">
                <a:latin typeface="Arial" charset="0"/>
              </a:rPr>
              <a:t> et al., </a:t>
            </a:r>
            <a:r>
              <a:rPr lang="en-AU" sz="3000" dirty="0" smtClean="0">
                <a:latin typeface="Arial" charset="0"/>
              </a:rPr>
              <a:t>2005</a:t>
            </a:r>
            <a:r>
              <a:rPr lang="en-AU" sz="2600" dirty="0" smtClean="0">
                <a:latin typeface="Arial" charset="0"/>
              </a:rPr>
              <a:t>)</a:t>
            </a:r>
            <a:endParaRPr lang="en-AU" sz="26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4</a:t>
            </a:fld>
            <a:endParaRPr lang="en-AU" dirty="0">
              <a:solidFill>
                <a:prstClr val="black">
                  <a:tint val="75000"/>
                </a:prstClr>
              </a:solidFill>
            </a:endParaRPr>
          </a:p>
        </p:txBody>
      </p:sp>
    </p:spTree>
    <p:extLst>
      <p:ext uri="{BB962C8B-B14F-4D97-AF65-F5344CB8AC3E}">
        <p14:creationId xmlns:p14="http://schemas.microsoft.com/office/powerpoint/2010/main" val="9081226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a:t>
            </a:r>
            <a:endParaRPr lang="en-AU" dirty="0"/>
          </a:p>
        </p:txBody>
      </p:sp>
      <p:sp>
        <p:nvSpPr>
          <p:cNvPr id="3" name="Content Placeholder 2"/>
          <p:cNvSpPr>
            <a:spLocks noGrp="1"/>
          </p:cNvSpPr>
          <p:nvPr>
            <p:ph idx="1"/>
          </p:nvPr>
        </p:nvSpPr>
        <p:spPr/>
        <p:txBody>
          <a:bodyPr/>
          <a:lstStyle/>
          <a:p>
            <a:pPr lvl="0"/>
            <a:r>
              <a:rPr lang="en-AU" altLang="en-US" sz="2800" dirty="0">
                <a:solidFill>
                  <a:srgbClr val="000000"/>
                </a:solidFill>
              </a:rPr>
              <a:t>O’Brien, W. 2010, Australia’s Responses to Sexualised or Sexually Abusive Behaviours in Children and Young People, Australian Crime Commission.</a:t>
            </a:r>
          </a:p>
          <a:p>
            <a:endParaRPr lang="en-AU"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40</a:t>
            </a:fld>
            <a:endParaRPr lang="en-AU">
              <a:solidFill>
                <a:prstClr val="black">
                  <a:tint val="75000"/>
                </a:prstClr>
              </a:solidFill>
            </a:endParaRPr>
          </a:p>
        </p:txBody>
      </p:sp>
      <p:pic>
        <p:nvPicPr>
          <p:cNvPr id="9218" name="Picture 2" descr="C:\Users\E0408137\AppData\Local\Microsoft\Windows\Temporary Internet Files\Content.IE5\W9EJ47CO\qrcode.414753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2996952"/>
            <a:ext cx="3430733" cy="3040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7153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Prevalence</a:t>
            </a:r>
            <a:endParaRPr lang="en-AU" dirty="0"/>
          </a:p>
        </p:txBody>
      </p:sp>
      <p:sp>
        <p:nvSpPr>
          <p:cNvPr id="3" name="Content Placeholder 2"/>
          <p:cNvSpPr>
            <a:spLocks noGrp="1"/>
          </p:cNvSpPr>
          <p:nvPr>
            <p:ph idx="1"/>
          </p:nvPr>
        </p:nvSpPr>
        <p:spPr>
          <a:xfrm>
            <a:off x="395536" y="1196752"/>
            <a:ext cx="8424614" cy="5400600"/>
          </a:xfrm>
        </p:spPr>
        <p:txBody>
          <a:bodyPr>
            <a:noAutofit/>
          </a:bodyPr>
          <a:lstStyle/>
          <a:p>
            <a:r>
              <a:rPr lang="en-AU" sz="2400" dirty="0" smtClean="0"/>
              <a:t>30%  -  50% of children with HSB have been sexually abused.  (</a:t>
            </a:r>
            <a:r>
              <a:rPr lang="en-AU" sz="2400" dirty="0"/>
              <a:t>C</a:t>
            </a:r>
            <a:r>
              <a:rPr lang="en-AU" sz="2400" dirty="0" smtClean="0"/>
              <a:t>haffin 2008; </a:t>
            </a:r>
            <a:r>
              <a:rPr lang="en-AU" sz="2400" dirty="0" err="1" smtClean="0"/>
              <a:t>Tarren</a:t>
            </a:r>
            <a:r>
              <a:rPr lang="en-AU" sz="2400" dirty="0" smtClean="0"/>
              <a:t>-Sweeney 2008)</a:t>
            </a:r>
          </a:p>
          <a:p>
            <a:r>
              <a:rPr lang="en-AU" sz="2400" dirty="0" smtClean="0"/>
              <a:t>40% - 90% of sexual abuse is perpetrated by other children or young people  (O’Brien 2010)</a:t>
            </a:r>
          </a:p>
          <a:p>
            <a:r>
              <a:rPr lang="en-AU" sz="2400" dirty="0" smtClean="0"/>
              <a:t>22% of sexual offences in Australia in 2014-2015 were committed by children aged 10-17 years. </a:t>
            </a:r>
          </a:p>
          <a:p>
            <a:r>
              <a:rPr lang="en-AU" sz="2400" dirty="0" smtClean="0"/>
              <a:t>Peak time for HSB is adolescence or onset of puberty. </a:t>
            </a:r>
          </a:p>
          <a:p>
            <a:r>
              <a:rPr lang="en-AU" sz="2400" dirty="0" smtClean="0"/>
              <a:t>Some services see children from 5 years of age </a:t>
            </a:r>
          </a:p>
          <a:p>
            <a:r>
              <a:rPr lang="en-AU" sz="2400" dirty="0" smtClean="0"/>
              <a:t>Average age for treatment is 8 ½ years old – 65% boys, 35% girls, their HSB mostly directed at siblings.</a:t>
            </a:r>
          </a:p>
          <a:p>
            <a:r>
              <a:rPr lang="en-AU" sz="2400" dirty="0" smtClean="0"/>
              <a:t>90% male </a:t>
            </a:r>
          </a:p>
          <a:p>
            <a:r>
              <a:rPr lang="en-AU" sz="2400" dirty="0"/>
              <a:t>Socio-economic </a:t>
            </a:r>
            <a:r>
              <a:rPr lang="en-AU" sz="2400" dirty="0" smtClean="0"/>
              <a:t>status and </a:t>
            </a:r>
            <a:r>
              <a:rPr lang="en-AU" sz="2400" dirty="0"/>
              <a:t>e</a:t>
            </a:r>
            <a:r>
              <a:rPr lang="en-AU" sz="2400" dirty="0" smtClean="0"/>
              <a:t>thnicity</a:t>
            </a:r>
            <a:endParaRPr lang="en-AU" sz="2400" dirty="0"/>
          </a:p>
          <a:p>
            <a:endParaRPr lang="en-AU" sz="2400" dirty="0"/>
          </a:p>
        </p:txBody>
      </p:sp>
    </p:spTree>
    <p:extLst>
      <p:ext uri="{BB962C8B-B14F-4D97-AF65-F5344CB8AC3E}">
        <p14:creationId xmlns:p14="http://schemas.microsoft.com/office/powerpoint/2010/main" val="4184586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Risk </a:t>
            </a:r>
            <a:r>
              <a:rPr lang="en-AU" dirty="0"/>
              <a:t>f</a:t>
            </a:r>
            <a:r>
              <a:rPr lang="en-AU" dirty="0" smtClean="0"/>
              <a:t>actors in the family</a:t>
            </a:r>
            <a:endParaRPr lang="en-AU" dirty="0"/>
          </a:p>
        </p:txBody>
      </p:sp>
      <p:sp>
        <p:nvSpPr>
          <p:cNvPr id="3" name="Content Placeholder 2"/>
          <p:cNvSpPr>
            <a:spLocks noGrp="1"/>
          </p:cNvSpPr>
          <p:nvPr>
            <p:ph idx="1"/>
          </p:nvPr>
        </p:nvSpPr>
        <p:spPr>
          <a:xfrm>
            <a:off x="457200" y="1340768"/>
            <a:ext cx="8686800" cy="5040560"/>
          </a:xfrm>
        </p:spPr>
        <p:txBody>
          <a:bodyPr>
            <a:normAutofit fontScale="85000" lnSpcReduction="20000"/>
          </a:bodyPr>
          <a:lstStyle/>
          <a:p>
            <a:r>
              <a:rPr lang="en-AU" dirty="0" smtClean="0"/>
              <a:t>Family violence</a:t>
            </a:r>
          </a:p>
          <a:p>
            <a:r>
              <a:rPr lang="en-AU" dirty="0" smtClean="0"/>
              <a:t>Family criminality</a:t>
            </a:r>
          </a:p>
          <a:p>
            <a:r>
              <a:rPr lang="en-AU" dirty="0" smtClean="0"/>
              <a:t>Parental psychological or substance use problems</a:t>
            </a:r>
          </a:p>
          <a:p>
            <a:r>
              <a:rPr lang="en-AU" dirty="0" smtClean="0"/>
              <a:t>Child abuse, sexual, physical, emotional, neglect </a:t>
            </a:r>
          </a:p>
          <a:p>
            <a:r>
              <a:rPr lang="en-AU" dirty="0" smtClean="0"/>
              <a:t>Trauma</a:t>
            </a:r>
          </a:p>
          <a:p>
            <a:r>
              <a:rPr lang="en-AU" dirty="0" smtClean="0"/>
              <a:t>Parental absence</a:t>
            </a:r>
          </a:p>
          <a:p>
            <a:r>
              <a:rPr lang="en-AU" dirty="0" smtClean="0"/>
              <a:t>Social disadvantage</a:t>
            </a:r>
          </a:p>
          <a:p>
            <a:r>
              <a:rPr lang="en-AU" dirty="0" smtClean="0"/>
              <a:t>Sexualisation of relationships</a:t>
            </a:r>
          </a:p>
          <a:p>
            <a:r>
              <a:rPr lang="en-AU" dirty="0" smtClean="0"/>
              <a:t>Exposure to adult sexual activity or pornography</a:t>
            </a:r>
          </a:p>
          <a:p>
            <a:r>
              <a:rPr lang="en-AU" dirty="0" smtClean="0"/>
              <a:t>Authoritarian/permissive/neglectful parenting </a:t>
            </a:r>
          </a:p>
          <a:p>
            <a:r>
              <a:rPr lang="en-AU" dirty="0" smtClean="0"/>
              <a:t>Living in out-of-home care </a:t>
            </a:r>
          </a:p>
          <a:p>
            <a:pPr marL="0" indent="0">
              <a:buNone/>
            </a:pPr>
            <a:r>
              <a:rPr lang="en-AU" sz="3100" dirty="0" smtClean="0"/>
              <a:t>                                                           (</a:t>
            </a:r>
            <a:r>
              <a:rPr lang="en-AU" sz="2800" dirty="0" smtClean="0"/>
              <a:t>O’Brien 2008)</a:t>
            </a:r>
          </a:p>
        </p:txBody>
      </p:sp>
    </p:spTree>
    <p:extLst>
      <p:ext uri="{BB962C8B-B14F-4D97-AF65-F5344CB8AC3E}">
        <p14:creationId xmlns:p14="http://schemas.microsoft.com/office/powerpoint/2010/main" val="26454102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Risk </a:t>
            </a:r>
            <a:r>
              <a:rPr lang="en-AU" dirty="0" smtClean="0"/>
              <a:t>Factors in the child</a:t>
            </a:r>
            <a:endParaRPr lang="en-AU" dirty="0"/>
          </a:p>
        </p:txBody>
      </p:sp>
      <p:sp>
        <p:nvSpPr>
          <p:cNvPr id="3" name="Content Placeholder 2"/>
          <p:cNvSpPr>
            <a:spLocks noGrp="1"/>
          </p:cNvSpPr>
          <p:nvPr>
            <p:ph idx="1"/>
          </p:nvPr>
        </p:nvSpPr>
        <p:spPr>
          <a:xfrm>
            <a:off x="457200" y="1412776"/>
            <a:ext cx="8229600" cy="4525963"/>
          </a:xfrm>
        </p:spPr>
        <p:txBody>
          <a:bodyPr>
            <a:normAutofit/>
          </a:bodyPr>
          <a:lstStyle/>
          <a:p>
            <a:r>
              <a:rPr lang="en-AU" sz="2800" dirty="0"/>
              <a:t>Sexual abuse</a:t>
            </a:r>
          </a:p>
          <a:p>
            <a:r>
              <a:rPr lang="en-AU" sz="2800" dirty="0" smtClean="0"/>
              <a:t>Trauma</a:t>
            </a:r>
          </a:p>
          <a:p>
            <a:r>
              <a:rPr lang="en-AU" sz="2800" dirty="0" smtClean="0"/>
              <a:t>Co-occurring diagnoses</a:t>
            </a:r>
          </a:p>
          <a:p>
            <a:r>
              <a:rPr lang="en-AU" sz="2800" dirty="0" smtClean="0"/>
              <a:t>Impulsiveness</a:t>
            </a:r>
          </a:p>
          <a:p>
            <a:r>
              <a:rPr lang="en-AU" sz="2800" dirty="0" smtClean="0"/>
              <a:t>Difficulty following rules</a:t>
            </a:r>
          </a:p>
          <a:p>
            <a:r>
              <a:rPr lang="en-AU" sz="2800" dirty="0" smtClean="0"/>
              <a:t>Problems making friends</a:t>
            </a:r>
          </a:p>
          <a:p>
            <a:r>
              <a:rPr lang="en-AU" sz="2800" dirty="0" smtClean="0"/>
              <a:t>Limited ability to self soothe</a:t>
            </a:r>
          </a:p>
          <a:p>
            <a:pPr marL="0" indent="0">
              <a:buNone/>
            </a:pPr>
            <a:r>
              <a:rPr lang="en-AU" sz="2800" dirty="0" smtClean="0"/>
              <a:t>                                                (</a:t>
            </a:r>
            <a:r>
              <a:rPr lang="en-AU" sz="2600" dirty="0" smtClean="0"/>
              <a:t>O’Brien 2008)</a:t>
            </a:r>
            <a:endParaRPr lang="en-AU" sz="2600" dirty="0"/>
          </a:p>
        </p:txBody>
      </p:sp>
      <p:sp>
        <p:nvSpPr>
          <p:cNvPr id="4" name="Slide Number Placeholder 3"/>
          <p:cNvSpPr>
            <a:spLocks noGrp="1"/>
          </p:cNvSpPr>
          <p:nvPr>
            <p:ph type="sldNum" sz="quarter" idx="12"/>
          </p:nvPr>
        </p:nvSpPr>
        <p:spPr/>
        <p:txBody>
          <a:bodyPr/>
          <a:lstStyle/>
          <a:p>
            <a:fld id="{380307A3-BB88-4CD2-A9A4-9F7CD772ED2D}" type="slidenum">
              <a:rPr lang="en-AU" smtClean="0">
                <a:solidFill>
                  <a:prstClr val="black">
                    <a:tint val="75000"/>
                  </a:prstClr>
                </a:solidFill>
              </a:rPr>
              <a:pPr/>
              <a:t>7</a:t>
            </a:fld>
            <a:endParaRPr lang="en-AU" dirty="0">
              <a:solidFill>
                <a:prstClr val="black">
                  <a:tint val="75000"/>
                </a:prstClr>
              </a:solidFill>
            </a:endParaRPr>
          </a:p>
        </p:txBody>
      </p:sp>
    </p:spTree>
    <p:extLst>
      <p:ext uri="{BB962C8B-B14F-4D97-AF65-F5344CB8AC3E}">
        <p14:creationId xmlns:p14="http://schemas.microsoft.com/office/powerpoint/2010/main" val="10301453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Correlation with child abuse</a:t>
            </a:r>
            <a:endParaRPr lang="en-AU" dirty="0"/>
          </a:p>
        </p:txBody>
      </p:sp>
      <p:sp>
        <p:nvSpPr>
          <p:cNvPr id="4" name="TextBox 2"/>
          <p:cNvSpPr txBox="1">
            <a:spLocks noGrp="1" noChangeArrowheads="1"/>
          </p:cNvSpPr>
          <p:nvPr>
            <p:ph idx="1"/>
          </p:nvPr>
        </p:nvSpPr>
        <p:spPr bwMode="auto">
          <a:xfrm>
            <a:off x="539750" y="1700808"/>
            <a:ext cx="8280400" cy="400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Arial" pitchFamily="34" charset="0"/>
                <a:ea typeface="ヒラギノ角ゴ Pro W3"/>
                <a:cs typeface="ヒラギノ角ゴ Pro W3"/>
              </a:defRPr>
            </a:lvl1pPr>
            <a:lvl2pPr marL="742950" indent="-285750">
              <a:defRPr sz="2600">
                <a:solidFill>
                  <a:schemeClr val="tx1"/>
                </a:solidFill>
                <a:latin typeface="Arial" pitchFamily="34" charset="0"/>
                <a:ea typeface="ヒラギノ角ゴ Pro W3"/>
                <a:cs typeface="ヒラギノ角ゴ Pro W3"/>
              </a:defRPr>
            </a:lvl2pPr>
            <a:lvl3pPr marL="1143000" indent="-228600">
              <a:defRPr sz="2600">
                <a:solidFill>
                  <a:schemeClr val="tx1"/>
                </a:solidFill>
                <a:latin typeface="Arial" pitchFamily="34" charset="0"/>
                <a:ea typeface="ヒラギノ角ゴ Pro W3"/>
                <a:cs typeface="ヒラギノ角ゴ Pro W3"/>
              </a:defRPr>
            </a:lvl3pPr>
            <a:lvl4pPr marL="1600200" indent="-228600">
              <a:defRPr sz="2600">
                <a:solidFill>
                  <a:schemeClr val="tx1"/>
                </a:solidFill>
                <a:latin typeface="Arial" pitchFamily="34" charset="0"/>
                <a:ea typeface="ヒラギノ角ゴ Pro W3"/>
                <a:cs typeface="ヒラギノ角ゴ Pro W3"/>
              </a:defRPr>
            </a:lvl4pPr>
            <a:lvl5pPr marL="2057400" indent="-228600">
              <a:defRPr sz="2600">
                <a:solidFill>
                  <a:schemeClr val="tx1"/>
                </a:solidFill>
                <a:latin typeface="Arial" pitchFamily="34" charset="0"/>
                <a:ea typeface="ヒラギノ角ゴ Pro W3"/>
                <a:cs typeface="ヒラギノ角ゴ Pro W3"/>
              </a:defRPr>
            </a:lvl5pPr>
            <a:lvl6pPr marL="2514600" indent="-228600" eaLnBrk="0" fontAlgn="base" hangingPunct="0">
              <a:spcBef>
                <a:spcPct val="0"/>
              </a:spcBef>
              <a:spcAft>
                <a:spcPct val="0"/>
              </a:spcAft>
              <a:defRPr sz="2600">
                <a:solidFill>
                  <a:schemeClr val="tx1"/>
                </a:solidFill>
                <a:latin typeface="Arial" pitchFamily="34" charset="0"/>
                <a:ea typeface="ヒラギノ角ゴ Pro W3"/>
                <a:cs typeface="ヒラギノ角ゴ Pro W3"/>
              </a:defRPr>
            </a:lvl6pPr>
            <a:lvl7pPr marL="2971800" indent="-228600" eaLnBrk="0" fontAlgn="base" hangingPunct="0">
              <a:spcBef>
                <a:spcPct val="0"/>
              </a:spcBef>
              <a:spcAft>
                <a:spcPct val="0"/>
              </a:spcAft>
              <a:defRPr sz="2600">
                <a:solidFill>
                  <a:schemeClr val="tx1"/>
                </a:solidFill>
                <a:latin typeface="Arial" pitchFamily="34" charset="0"/>
                <a:ea typeface="ヒラギノ角ゴ Pro W3"/>
                <a:cs typeface="ヒラギノ角ゴ Pro W3"/>
              </a:defRPr>
            </a:lvl7pPr>
            <a:lvl8pPr marL="3429000" indent="-228600" eaLnBrk="0" fontAlgn="base" hangingPunct="0">
              <a:spcBef>
                <a:spcPct val="0"/>
              </a:spcBef>
              <a:spcAft>
                <a:spcPct val="0"/>
              </a:spcAft>
              <a:defRPr sz="2600">
                <a:solidFill>
                  <a:schemeClr val="tx1"/>
                </a:solidFill>
                <a:latin typeface="Arial" pitchFamily="34" charset="0"/>
                <a:ea typeface="ヒラギノ角ゴ Pro W3"/>
                <a:cs typeface="ヒラギノ角ゴ Pro W3"/>
              </a:defRPr>
            </a:lvl8pPr>
            <a:lvl9pPr marL="3886200" indent="-228600" eaLnBrk="0" fontAlgn="base" hangingPunct="0">
              <a:spcBef>
                <a:spcPct val="0"/>
              </a:spcBef>
              <a:spcAft>
                <a:spcPct val="0"/>
              </a:spcAft>
              <a:defRPr sz="2600">
                <a:solidFill>
                  <a:schemeClr val="tx1"/>
                </a:solidFill>
                <a:latin typeface="Arial" pitchFamily="34" charset="0"/>
                <a:ea typeface="ヒラギノ角ゴ Pro W3"/>
                <a:cs typeface="ヒラギノ角ゴ Pro W3"/>
              </a:defRPr>
            </a:lvl9pPr>
          </a:lstStyle>
          <a:p>
            <a:r>
              <a:rPr lang="en-AU" sz="2400" dirty="0"/>
              <a:t>Children who show problem sexual behaviours often experience multiple or cumulative types of harm to their development. </a:t>
            </a:r>
          </a:p>
          <a:p>
            <a:pPr marL="457200" lvl="1" indent="0">
              <a:buNone/>
            </a:pPr>
            <a:r>
              <a:rPr lang="en-AU" sz="2000" i="1" dirty="0" smtClean="0"/>
              <a:t>                                        (</a:t>
            </a:r>
            <a:r>
              <a:rPr lang="en-AU" sz="2000" i="1" dirty="0"/>
              <a:t>Chaffin 2008; </a:t>
            </a:r>
            <a:r>
              <a:rPr lang="en-AU" sz="2000" i="1" dirty="0" err="1"/>
              <a:t>Tarren</a:t>
            </a:r>
            <a:r>
              <a:rPr lang="en-AU" sz="2000" i="1" dirty="0"/>
              <a:t>-Sweeney 2008</a:t>
            </a:r>
            <a:r>
              <a:rPr lang="en-AU" sz="2000" i="1" dirty="0" smtClean="0"/>
              <a:t>)</a:t>
            </a:r>
            <a:r>
              <a:rPr lang="en-AU" sz="2400" dirty="0" smtClean="0"/>
              <a:t> </a:t>
            </a:r>
          </a:p>
          <a:p>
            <a:pPr marL="457200" lvl="1" indent="0">
              <a:buNone/>
            </a:pPr>
            <a:endParaRPr lang="en-AU" sz="2400" dirty="0"/>
          </a:p>
          <a:p>
            <a:r>
              <a:rPr lang="en-AU" sz="2400" dirty="0" smtClean="0"/>
              <a:t>Between </a:t>
            </a:r>
            <a:r>
              <a:rPr lang="en-AU" sz="2400" dirty="0"/>
              <a:t>35 and 50 per cent have experienced sexual abuse, and around the same proportion have experienced physical or emotional abuse or neglect or have witnessed parental violence. </a:t>
            </a:r>
          </a:p>
          <a:p>
            <a:pPr marL="0" indent="0" algn="r">
              <a:buNone/>
            </a:pPr>
            <a:r>
              <a:rPr lang="en-AU" sz="2000" i="1" dirty="0"/>
              <a:t>(</a:t>
            </a:r>
            <a:r>
              <a:rPr lang="en-AU" sz="2000" i="1" dirty="0" err="1"/>
              <a:t>Kambouropoulos</a:t>
            </a:r>
            <a:r>
              <a:rPr lang="en-AU" sz="2000" i="1" dirty="0"/>
              <a:t> 2006; Merrick et al. 2008; </a:t>
            </a:r>
            <a:r>
              <a:rPr lang="en-AU" sz="2000" i="1" dirty="0" err="1"/>
              <a:t>Silovsky</a:t>
            </a:r>
            <a:r>
              <a:rPr lang="en-AU" sz="2000" i="1" dirty="0"/>
              <a:t> &amp; </a:t>
            </a:r>
            <a:r>
              <a:rPr lang="en-AU" sz="2000" i="1" dirty="0" err="1"/>
              <a:t>Niec</a:t>
            </a:r>
            <a:r>
              <a:rPr lang="en-AU" sz="2000" i="1" dirty="0"/>
              <a:t> 2002</a:t>
            </a:r>
            <a:r>
              <a:rPr lang="en-AU" sz="2000" i="1" dirty="0">
                <a:solidFill>
                  <a:schemeClr val="tx2"/>
                </a:solidFill>
              </a:rPr>
              <a:t>)</a:t>
            </a:r>
          </a:p>
        </p:txBody>
      </p:sp>
    </p:spTree>
    <p:extLst>
      <p:ext uri="{BB962C8B-B14F-4D97-AF65-F5344CB8AC3E}">
        <p14:creationId xmlns:p14="http://schemas.microsoft.com/office/powerpoint/2010/main" val="2847130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51520" y="260648"/>
            <a:ext cx="8640960" cy="719485"/>
          </a:xfrm>
        </p:spPr>
        <p:txBody>
          <a:bodyPr>
            <a:normAutofit fontScale="90000"/>
          </a:bodyPr>
          <a:lstStyle/>
          <a:p>
            <a:r>
              <a:rPr lang="en-US" b="1" dirty="0" smtClean="0"/>
              <a:t>A Framework for sexual behaviour</a:t>
            </a:r>
            <a:endParaRPr lang="en-US" b="1" dirty="0"/>
          </a:p>
        </p:txBody>
      </p:sp>
      <p:sp>
        <p:nvSpPr>
          <p:cNvPr id="5" name="Rectangle 3"/>
          <p:cNvSpPr>
            <a:spLocks noGrp="1" noChangeArrowheads="1"/>
          </p:cNvSpPr>
          <p:nvPr>
            <p:ph idx="1"/>
          </p:nvPr>
        </p:nvSpPr>
        <p:spPr/>
        <p:txBody>
          <a:bodyPr/>
          <a:lstStyle/>
          <a:p>
            <a:r>
              <a:rPr lang="en-AU" altLang="en-US" sz="2800" dirty="0" smtClean="0"/>
              <a:t>Sexual behaviours are not always harmful</a:t>
            </a:r>
          </a:p>
          <a:p>
            <a:endParaRPr lang="en-AU" altLang="en-US" sz="2800" dirty="0" smtClean="0"/>
          </a:p>
          <a:p>
            <a:r>
              <a:rPr lang="en-AU" altLang="en-US" sz="2800" dirty="0" smtClean="0"/>
              <a:t>Understanding the normal stages of sexual development in children and adolescents is important in order to determine when a behaviour is harmful.</a:t>
            </a:r>
          </a:p>
          <a:p>
            <a:endParaRPr lang="en-AU" altLang="en-US" sz="2800" dirty="0" smtClean="0"/>
          </a:p>
          <a:p>
            <a:r>
              <a:rPr lang="en-AU" altLang="en-US" sz="2800" dirty="0" smtClean="0"/>
              <a:t>Need to consider the behaviour in a context.</a:t>
            </a:r>
          </a:p>
          <a:p>
            <a:endParaRPr lang="en-AU" altLang="en-US" sz="2400" dirty="0" smtClean="0">
              <a:solidFill>
                <a:schemeClr val="tx2"/>
              </a:solidFill>
            </a:endParaRPr>
          </a:p>
        </p:txBody>
      </p:sp>
    </p:spTree>
  </p:cSld>
  <p:clrMapOvr>
    <a:masterClrMapping/>
  </p:clrMapOvr>
  <p:transition advTm="224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30/01/2013 9:23:57 AM&quot;&gt;&lt;Slide id=&quot;256&quot; dur=&quot;2.421&quot;/&gt;&lt;Slide id=&quot;257&quot; dur=&quot;2.249&quot;/&gt;&lt;/Timings&gt;&lt;/WMTools&gt;"/>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quot;/&gt;&lt;property id=&quot;20307&quot; value=&quot;257&quot;/&gt;&lt;/object&gt;&lt;/object&gt;&lt;/object&gt;&lt;/database&gt;"/>
  <p:tag name="SECTOMILLISECCONVERTED" val="1"/>
</p:tagLst>
</file>

<file path=ppt/theme/theme1.xml><?xml version="1.0" encoding="utf-8"?>
<a:theme xmlns:a="http://schemas.openxmlformats.org/drawingml/2006/main" name="CP">
  <a:themeElements>
    <a:clrScheme name="C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4241</TotalTime>
  <Words>2223</Words>
  <Application>Microsoft Office PowerPoint</Application>
  <PresentationFormat>On-screen Show (4:3)</PresentationFormat>
  <Paragraphs>343</Paragraphs>
  <Slides>40</Slides>
  <Notes>40</Notes>
  <HiddenSlides>0</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CP</vt:lpstr>
      <vt:lpstr>1_Office Theme</vt:lpstr>
      <vt:lpstr>Identifying and responding to harmful sexual behaviours Megan Rimes  SPA Conference September 2017 </vt:lpstr>
      <vt:lpstr>Session Outline</vt:lpstr>
      <vt:lpstr>Definitions</vt:lpstr>
      <vt:lpstr>Definitions</vt:lpstr>
      <vt:lpstr>Prevalence</vt:lpstr>
      <vt:lpstr>Risk factors in the family</vt:lpstr>
      <vt:lpstr>Risk Factors in the child</vt:lpstr>
      <vt:lpstr>Correlation with child abuse</vt:lpstr>
      <vt:lpstr>A Framework for sexual behaviour</vt:lpstr>
      <vt:lpstr>Traffic Lights Framework  True  (Formerly, Family Planning Queensland)</vt:lpstr>
      <vt:lpstr>Normal   Behaviour</vt:lpstr>
      <vt:lpstr>PowerPoint Presentation</vt:lpstr>
      <vt:lpstr>Harmful Sexual Behaviours</vt:lpstr>
      <vt:lpstr>Harmful Behaviours</vt:lpstr>
      <vt:lpstr>Child Sexual Abuse</vt:lpstr>
      <vt:lpstr>Normal or Harmful </vt:lpstr>
      <vt:lpstr>Normal or Harmful </vt:lpstr>
      <vt:lpstr>Adolescence: Normal or Harmful?</vt:lpstr>
      <vt:lpstr>The function of HSB</vt:lpstr>
      <vt:lpstr>Masturbation</vt:lpstr>
      <vt:lpstr>Goals of intervention</vt:lpstr>
      <vt:lpstr>ASSESS using the traffic lights</vt:lpstr>
      <vt:lpstr>Assess the behaviour</vt:lpstr>
      <vt:lpstr>Immediate Response to all sexual behaviour </vt:lpstr>
      <vt:lpstr>Responding to HSB </vt:lpstr>
      <vt:lpstr>Responding to HSB: Risk assessment</vt:lpstr>
      <vt:lpstr>Student Support Plan</vt:lpstr>
      <vt:lpstr>Support and Safety Planning </vt:lpstr>
      <vt:lpstr>Protective behaviours</vt:lpstr>
      <vt:lpstr>Conclusion</vt:lpstr>
      <vt:lpstr> Resources</vt:lpstr>
      <vt:lpstr>PowerPoint Presentation</vt:lpstr>
      <vt:lpstr>Resource</vt:lpstr>
      <vt:lpstr>Resource</vt:lpstr>
      <vt:lpstr>Resource</vt:lpstr>
      <vt:lpstr>Resource</vt:lpstr>
      <vt:lpstr>Resource</vt:lpstr>
      <vt:lpstr>Resource</vt:lpstr>
      <vt:lpstr>PowerPoint Presentation</vt:lpstr>
      <vt:lpstr>Resource</vt:lpstr>
    </vt:vector>
  </TitlesOfParts>
  <Company>DET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E0293481</dc:creator>
  <cp:lastModifiedBy>RIMES Megan </cp:lastModifiedBy>
  <cp:revision>213</cp:revision>
  <cp:lastPrinted>2017-09-20T04:08:55Z</cp:lastPrinted>
  <dcterms:created xsi:type="dcterms:W3CDTF">2009-03-31T04:44:38Z</dcterms:created>
  <dcterms:modified xsi:type="dcterms:W3CDTF">2017-11-14T02:58:45Z</dcterms:modified>
</cp:coreProperties>
</file>